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embeddedFontLst>
    <p:embeddedFont>
      <p:font typeface="Roboto"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0"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0a57c166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0a57c166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0a57c166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0a57c166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0a57c1660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0a57c1660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0a57c166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0a57c166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0a57c166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a0a57c166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a57c166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a57c166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0a57c166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0a57c166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0a57c166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0a57c166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0a57c1660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0a57c166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0a57c166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0a57c166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0a57c166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0a57c166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0a57c166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0a57c166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0a57c1660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0a57c1660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0a57c1660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0a57c1660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a57c166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a57c166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0a57c166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0a57c166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0a57c1660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0a57c1660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0a57c1660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0a57c1660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0a57c1660_2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0a57c1660_2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0a57c1660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0a57c1660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0a57c1660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0a57c1660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0a57c166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0a57c166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a57c166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a57c166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b77c7f9a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b77c7f9a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b77c7f9ad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b77c7f9ad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b77c7f9a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b77c7f9a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b77c7f9ad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b77c7f9a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c0bd3b1f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c0bd3b1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b77c7f9a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b77c7f9a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0a57c1660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0a57c1660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77c7f9a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77c7f9a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0a57c1660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0a57c166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0a172e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0a172e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b77c7f9ad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b77c7f9ad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0a57c1660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0a57c1660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0a57c1660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a0a57c1660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be347de8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be347de8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0a57c1660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0a57c1660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bbd5e0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bbd5e0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b85f04c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b85f04c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baf892b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baf892b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b77c7f9ad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b77c7f9ad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be347de8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be347de8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0a172ea6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0a172ea6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a0a57c1660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a0a57c166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be347de8c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be347de8c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77c7f9a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77c7f9a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0a57c1660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0a57c1660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beee547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8beee547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0a57c1660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0a57c1660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0a57c1660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0a57c1660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0a57c1660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a0a57c1660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c06fc885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c06fc885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0a57c1660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0a57c1660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0a172ea6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0a172ea6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b59ab34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b59ab34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a0a57c1660_2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a0a57c1660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beee5473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beee5473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b77c7f9ad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b77c7f9ad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b59ab34b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8b59ab34b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0a57c16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0a57c16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0a57c166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0a57c166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0a57c166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0a57c166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solidFill>
                  <a:schemeClr val="accent6"/>
                </a:solidFill>
              </a:rPr>
              <a:t>CONVOLUTIONAL NEURAL NETWORK AND ITS APPLICATION IN </a:t>
            </a:r>
            <a:endParaRPr sz="3200">
              <a:solidFill>
                <a:schemeClr val="accent6"/>
              </a:solidFill>
            </a:endParaRPr>
          </a:p>
          <a:p>
            <a:pPr marL="0" lvl="0" indent="0" algn="ctr" rtl="0">
              <a:spcBef>
                <a:spcPts val="0"/>
              </a:spcBef>
              <a:spcAft>
                <a:spcPts val="0"/>
              </a:spcAft>
              <a:buNone/>
            </a:pPr>
            <a:r>
              <a:rPr lang="en" sz="3200">
                <a:solidFill>
                  <a:schemeClr val="accent6"/>
                </a:solidFill>
              </a:rPr>
              <a:t>MEDICAL IMAGE ANALYSIS</a:t>
            </a:r>
            <a:endParaRPr sz="3200">
              <a:solidFill>
                <a:schemeClr val="accent6"/>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FFFFFF"/>
                </a:solidFill>
              </a:rPr>
              <a:t>Nguyen Duc Truong</a:t>
            </a:r>
          </a:p>
          <a:p>
            <a:pPr marL="0" lvl="0" indent="0" algn="ctr" rtl="0">
              <a:spcBef>
                <a:spcPts val="0"/>
              </a:spcBef>
              <a:spcAft>
                <a:spcPts val="0"/>
              </a:spcAft>
              <a:buNone/>
            </a:pPr>
            <a:r>
              <a:rPr lang="en-US" dirty="0" smtClean="0">
                <a:solidFill>
                  <a:srgbClr val="FFFFFF"/>
                </a:solidFill>
              </a:rPr>
              <a:t>Nguyen </a:t>
            </a:r>
            <a:r>
              <a:rPr lang="en-US" dirty="0" err="1" smtClean="0">
                <a:solidFill>
                  <a:srgbClr val="FFFFFF"/>
                </a:solidFill>
              </a:rPr>
              <a:t>Duy</a:t>
            </a:r>
            <a:r>
              <a:rPr lang="en-US" dirty="0" smtClean="0">
                <a:solidFill>
                  <a:srgbClr val="FFFFFF"/>
                </a:solidFill>
              </a:rPr>
              <a:t> Linh</a:t>
            </a:r>
            <a:endParaRPr dirty="0">
              <a:solidFill>
                <a:srgbClr val="FFFFFF"/>
              </a:solidFill>
            </a:endParaRPr>
          </a:p>
          <a:p>
            <a:pPr marL="0" lvl="0" indent="0" algn="ctr" rtl="0">
              <a:spcBef>
                <a:spcPts val="0"/>
              </a:spcBef>
              <a:spcAft>
                <a:spcPts val="0"/>
              </a:spcAft>
              <a:buNone/>
            </a:pPr>
            <a:r>
              <a:rPr lang="en" dirty="0">
                <a:solidFill>
                  <a:srgbClr val="FFFFFF"/>
                </a:solidFill>
              </a:rPr>
              <a:t>Data science Master programme</a:t>
            </a:r>
            <a:endParaRPr dirty="0">
              <a:solidFill>
                <a:srgbClr val="FFFFFF"/>
              </a:solidFill>
            </a:endParaRPr>
          </a:p>
          <a:p>
            <a:pPr marL="0" lvl="0" indent="0" algn="l" rtl="0">
              <a:spcBef>
                <a:spcPts val="0"/>
              </a:spcBef>
              <a:spcAft>
                <a:spcPts val="0"/>
              </a:spcAft>
              <a:buNone/>
            </a:pP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ctrTitle"/>
          </p:nvPr>
        </p:nvSpPr>
        <p:spPr>
          <a:xfrm>
            <a:off x="311700" y="476250"/>
            <a:ext cx="8520600" cy="113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Nội dung</a:t>
            </a:r>
            <a:endParaRPr/>
          </a:p>
        </p:txBody>
      </p:sp>
      <p:sp>
        <p:nvSpPr>
          <p:cNvPr id="117" name="Google Shape;117;p22"/>
          <p:cNvSpPr txBox="1">
            <a:spLocks noGrp="1"/>
          </p:cNvSpPr>
          <p:nvPr>
            <p:ph type="subTitle" idx="1"/>
          </p:nvPr>
        </p:nvSpPr>
        <p:spPr>
          <a:xfrm>
            <a:off x="1651275" y="1795775"/>
            <a:ext cx="5841300" cy="2827800"/>
          </a:xfrm>
          <a:prstGeom prst="rect">
            <a:avLst/>
          </a:prstGeom>
        </p:spPr>
        <p:txBody>
          <a:bodyPr spcFirstLastPara="1" wrap="square" lIns="91425" tIns="91425" rIns="91425" bIns="91425" anchor="t" anchorCtr="0">
            <a:noAutofit/>
          </a:bodyPr>
          <a:lstStyle/>
          <a:p>
            <a:pPr marL="457200" lvl="0" indent="-406400" algn="just" rtl="0">
              <a:spcBef>
                <a:spcPts val="0"/>
              </a:spcBef>
              <a:spcAft>
                <a:spcPts val="0"/>
              </a:spcAft>
              <a:buSzPts val="2800"/>
              <a:buAutoNum type="arabicPeriod"/>
            </a:pPr>
            <a:r>
              <a:rPr lang="en"/>
              <a:t>Một số vấn đề về AI trong Y tế</a:t>
            </a:r>
            <a:endParaRPr/>
          </a:p>
          <a:p>
            <a:pPr marL="457200" lvl="0" indent="-406400" algn="just" rtl="0">
              <a:spcBef>
                <a:spcPts val="0"/>
              </a:spcBef>
              <a:spcAft>
                <a:spcPts val="0"/>
              </a:spcAft>
              <a:buSzPts val="2800"/>
              <a:buAutoNum type="arabicPeriod"/>
            </a:pPr>
            <a:r>
              <a:rPr lang="en"/>
              <a:t>Mạng Nơ-ron Tích chập</a:t>
            </a:r>
            <a:endParaRPr/>
          </a:p>
          <a:p>
            <a:pPr marL="457200" lvl="0" indent="-406400" algn="just" rtl="0">
              <a:spcBef>
                <a:spcPts val="0"/>
              </a:spcBef>
              <a:spcAft>
                <a:spcPts val="0"/>
              </a:spcAft>
              <a:buSzPts val="2800"/>
              <a:buAutoNum type="arabicPeriod"/>
            </a:pPr>
            <a:r>
              <a:rPr lang="en"/>
              <a:t>Bài toán phân loại ung thư phổi</a:t>
            </a:r>
            <a:endParaRPr/>
          </a:p>
        </p:txBody>
      </p:sp>
      <p:pic>
        <p:nvPicPr>
          <p:cNvPr id="118" name="Google Shape;118;p22"/>
          <p:cNvPicPr preferRelativeResize="0"/>
          <p:nvPr/>
        </p:nvPicPr>
        <p:blipFill>
          <a:blip r:embed="rId3">
            <a:alphaModFix/>
          </a:blip>
          <a:stretch>
            <a:fillRect/>
          </a:stretch>
        </p:blipFill>
        <p:spPr>
          <a:xfrm>
            <a:off x="311700" y="2131413"/>
            <a:ext cx="1201025" cy="88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p:nvPr>
        </p:nvSpPr>
        <p:spPr>
          <a:xfrm>
            <a:off x="146575" y="47625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là gì</a:t>
            </a:r>
            <a:endParaRPr sz="2800" b="1"/>
          </a:p>
        </p:txBody>
      </p:sp>
      <p:pic>
        <p:nvPicPr>
          <p:cNvPr id="124" name="Google Shape;124;p23"/>
          <p:cNvPicPr preferRelativeResize="0"/>
          <p:nvPr/>
        </p:nvPicPr>
        <p:blipFill>
          <a:blip r:embed="rId3">
            <a:alphaModFix/>
          </a:blip>
          <a:stretch>
            <a:fillRect/>
          </a:stretch>
        </p:blipFill>
        <p:spPr>
          <a:xfrm>
            <a:off x="5406750" y="2199150"/>
            <a:ext cx="2952750" cy="1628775"/>
          </a:xfrm>
          <a:prstGeom prst="rect">
            <a:avLst/>
          </a:prstGeom>
          <a:noFill/>
          <a:ln>
            <a:noFill/>
          </a:ln>
        </p:spPr>
      </p:pic>
      <p:sp>
        <p:nvSpPr>
          <p:cNvPr id="125" name="Google Shape;125;p23"/>
          <p:cNvSpPr txBox="1">
            <a:spLocks noGrp="1"/>
          </p:cNvSpPr>
          <p:nvPr>
            <p:ph type="subTitle" idx="1"/>
          </p:nvPr>
        </p:nvSpPr>
        <p:spPr>
          <a:xfrm>
            <a:off x="949500" y="1300400"/>
            <a:ext cx="7410000" cy="34263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Sự mô phỏng mạng nơ-ron sinh học</a:t>
            </a:r>
            <a:endParaRPr sz="1800"/>
          </a:p>
          <a:p>
            <a:pPr marL="457200" lvl="0" indent="-342900" algn="just" rtl="0">
              <a:spcBef>
                <a:spcPts val="0"/>
              </a:spcBef>
              <a:spcAft>
                <a:spcPts val="0"/>
              </a:spcAft>
              <a:buSzPts val="1800"/>
              <a:buChar char="●"/>
            </a:pPr>
            <a:r>
              <a:rPr lang="en" sz="1800"/>
              <a:t>Gồm các đơn vị tính toán gọi là các nơ-ron</a:t>
            </a:r>
            <a:endParaRPr sz="1800"/>
          </a:p>
          <a:p>
            <a:pPr marL="0" lvl="0" indent="457200" algn="l" rtl="0">
              <a:lnSpc>
                <a:spcPct val="130000"/>
              </a:lnSpc>
              <a:spcBef>
                <a:spcPts val="1200"/>
              </a:spcBef>
              <a:spcAft>
                <a:spcPts val="0"/>
              </a:spcAft>
              <a:buNone/>
            </a:pPr>
            <a:r>
              <a:rPr lang="en" sz="1800">
                <a:solidFill>
                  <a:schemeClr val="dk1"/>
                </a:solidFill>
              </a:rPr>
              <a:t>y = f(x</a:t>
            </a:r>
            <a:r>
              <a:rPr lang="en" sz="1800" baseline="-25000">
                <a:solidFill>
                  <a:schemeClr val="dk1"/>
                </a:solidFill>
              </a:rPr>
              <a:t>1</a:t>
            </a:r>
            <a:r>
              <a:rPr lang="en" sz="1800">
                <a:solidFill>
                  <a:schemeClr val="dk1"/>
                </a:solidFill>
              </a:rPr>
              <a:t>w</a:t>
            </a:r>
            <a:r>
              <a:rPr lang="en" sz="1800" baseline="-25000">
                <a:solidFill>
                  <a:schemeClr val="dk1"/>
                </a:solidFill>
              </a:rPr>
              <a:t>1</a:t>
            </a:r>
            <a:r>
              <a:rPr lang="en" sz="1800">
                <a:solidFill>
                  <a:schemeClr val="dk1"/>
                </a:solidFill>
              </a:rPr>
              <a:t> + x</a:t>
            </a:r>
            <a:r>
              <a:rPr lang="en" sz="1800" baseline="-25000">
                <a:solidFill>
                  <a:schemeClr val="dk1"/>
                </a:solidFill>
              </a:rPr>
              <a:t>2</a:t>
            </a:r>
            <a:r>
              <a:rPr lang="en" sz="1800">
                <a:solidFill>
                  <a:schemeClr val="dk1"/>
                </a:solidFill>
              </a:rPr>
              <a:t>w</a:t>
            </a:r>
            <a:r>
              <a:rPr lang="en" sz="1800" baseline="-25000">
                <a:solidFill>
                  <a:schemeClr val="dk1"/>
                </a:solidFill>
              </a:rPr>
              <a:t>2</a:t>
            </a:r>
            <a:r>
              <a:rPr lang="en" sz="1800">
                <a:solidFill>
                  <a:schemeClr val="dk1"/>
                </a:solidFill>
              </a:rPr>
              <a:t> + … + x</a:t>
            </a:r>
            <a:r>
              <a:rPr lang="en" sz="1800" baseline="-25000">
                <a:solidFill>
                  <a:schemeClr val="dk1"/>
                </a:solidFill>
              </a:rPr>
              <a:t>m</a:t>
            </a:r>
            <a:r>
              <a:rPr lang="en" sz="1800">
                <a:solidFill>
                  <a:schemeClr val="dk1"/>
                </a:solidFill>
              </a:rPr>
              <a:t>w</a:t>
            </a:r>
            <a:r>
              <a:rPr lang="en" sz="1800" baseline="-25000">
                <a:solidFill>
                  <a:schemeClr val="dk1"/>
                </a:solidFill>
              </a:rPr>
              <a:t>m </a:t>
            </a:r>
            <a:r>
              <a:rPr lang="en" sz="1800">
                <a:solidFill>
                  <a:schemeClr val="dk1"/>
                </a:solidFill>
              </a:rPr>
              <a:t>+ b) </a:t>
            </a:r>
            <a:endParaRPr sz="1800">
              <a:solidFill>
                <a:schemeClr val="dk1"/>
              </a:solidFill>
            </a:endParaRPr>
          </a:p>
          <a:p>
            <a:pPr marL="0" lvl="0" indent="457200" algn="l" rtl="0">
              <a:lnSpc>
                <a:spcPct val="130000"/>
              </a:lnSpc>
              <a:spcBef>
                <a:spcPts val="1200"/>
              </a:spcBef>
              <a:spcAft>
                <a:spcPts val="0"/>
              </a:spcAft>
              <a:buNone/>
            </a:pPr>
            <a:r>
              <a:rPr lang="en" sz="1800">
                <a:solidFill>
                  <a:schemeClr val="dk1"/>
                </a:solidFill>
              </a:rPr>
              <a:t>Dạng ma trận: y</a:t>
            </a:r>
            <a:r>
              <a:rPr lang="en" sz="1800" i="1">
                <a:solidFill>
                  <a:schemeClr val="dk1"/>
                </a:solidFill>
              </a:rPr>
              <a:t> </a:t>
            </a:r>
            <a:r>
              <a:rPr lang="en" sz="1800">
                <a:solidFill>
                  <a:schemeClr val="dk1"/>
                </a:solidFill>
              </a:rPr>
              <a:t>= f(</a:t>
            </a:r>
            <a:r>
              <a:rPr lang="en" sz="1800" b="1">
                <a:solidFill>
                  <a:schemeClr val="dk1"/>
                </a:solidFill>
              </a:rPr>
              <a:t>w</a:t>
            </a:r>
            <a:r>
              <a:rPr lang="en" sz="1800" b="1" baseline="30000">
                <a:solidFill>
                  <a:schemeClr val="dk1"/>
                </a:solidFill>
              </a:rPr>
              <a:t>T</a:t>
            </a:r>
            <a:r>
              <a:rPr lang="en" sz="1800" i="1">
                <a:solidFill>
                  <a:schemeClr val="dk1"/>
                </a:solidFill>
              </a:rPr>
              <a:t> </a:t>
            </a:r>
            <a:r>
              <a:rPr lang="en" sz="1800" b="1">
                <a:solidFill>
                  <a:schemeClr val="dk1"/>
                </a:solidFill>
              </a:rPr>
              <a:t>x </a:t>
            </a:r>
            <a:r>
              <a:rPr lang="en" sz="1800">
                <a:solidFill>
                  <a:schemeClr val="dk1"/>
                </a:solidFill>
              </a:rPr>
              <a:t>+ b)</a:t>
            </a:r>
            <a:endParaRPr sz="1800">
              <a:solidFill>
                <a:schemeClr val="dk1"/>
              </a:solidFill>
            </a:endParaRPr>
          </a:p>
          <a:p>
            <a:pPr marL="457200" lvl="0" indent="-342900" algn="l" rtl="0">
              <a:lnSpc>
                <a:spcPct val="130000"/>
              </a:lnSpc>
              <a:spcBef>
                <a:spcPts val="1200"/>
              </a:spcBef>
              <a:spcAft>
                <a:spcPts val="0"/>
              </a:spcAft>
              <a:buClr>
                <a:schemeClr val="dk1"/>
              </a:buClr>
              <a:buSzPts val="1800"/>
              <a:buChar char="●"/>
            </a:pPr>
            <a:r>
              <a:rPr lang="en" sz="1800">
                <a:solidFill>
                  <a:schemeClr val="dk1"/>
                </a:solidFill>
              </a:rPr>
              <a:t>F goi là hàm kích hoạt </a:t>
            </a:r>
            <a:endParaRPr sz="1800">
              <a:solidFill>
                <a:schemeClr val="dk1"/>
              </a:solidFill>
            </a:endParaRPr>
          </a:p>
          <a:p>
            <a:pPr marL="914400" lvl="0" indent="0" algn="just" rtl="0">
              <a:spcBef>
                <a:spcPts val="0"/>
              </a:spcBef>
              <a:spcAft>
                <a:spcPts val="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311700" y="290475"/>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là gì</a:t>
            </a:r>
            <a:endParaRPr sz="2800" b="1"/>
          </a:p>
        </p:txBody>
      </p:sp>
      <p:sp>
        <p:nvSpPr>
          <p:cNvPr id="131" name="Google Shape;131;p24"/>
          <p:cNvSpPr txBox="1">
            <a:spLocks noGrp="1"/>
          </p:cNvSpPr>
          <p:nvPr>
            <p:ph type="subTitle" idx="1"/>
          </p:nvPr>
        </p:nvSpPr>
        <p:spPr>
          <a:xfrm>
            <a:off x="713100" y="858600"/>
            <a:ext cx="77178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Hàm kích hoạt</a:t>
            </a:r>
            <a:endParaRPr sz="1800">
              <a:solidFill>
                <a:schemeClr val="dk1"/>
              </a:solidFill>
            </a:endParaRPr>
          </a:p>
          <a:p>
            <a:pPr marL="914400" lvl="0" indent="0" algn="l" rtl="0">
              <a:lnSpc>
                <a:spcPct val="100000"/>
              </a:lnSpc>
              <a:spcBef>
                <a:spcPts val="0"/>
              </a:spcBef>
              <a:spcAft>
                <a:spcPts val="0"/>
              </a:spcAft>
              <a:buNone/>
            </a:pPr>
            <a:r>
              <a:rPr lang="en" sz="1800">
                <a:solidFill>
                  <a:schemeClr val="dk1"/>
                </a:solidFill>
              </a:rPr>
              <a:t>- Mô phỏng tỉ lệ truyền xung qua nơ-ron thần kinh</a:t>
            </a:r>
            <a:endParaRPr sz="1800">
              <a:solidFill>
                <a:schemeClr val="dk1"/>
              </a:solidFill>
            </a:endParaRPr>
          </a:p>
          <a:p>
            <a:pPr marL="914400" lvl="0" indent="0" algn="l" rtl="0">
              <a:lnSpc>
                <a:spcPct val="100000"/>
              </a:lnSpc>
              <a:spcBef>
                <a:spcPts val="0"/>
              </a:spcBef>
              <a:spcAft>
                <a:spcPts val="0"/>
              </a:spcAft>
              <a:buNone/>
            </a:pPr>
            <a:r>
              <a:rPr lang="en" sz="1800">
                <a:solidFill>
                  <a:schemeClr val="dk1"/>
                </a:solidFill>
              </a:rPr>
              <a:t>- Các nơ-ron khác nhau có thể dùng hàm kích hoạt khác nhau, tuy nhiên thường sử dụng theo lớp mạng</a:t>
            </a:r>
            <a:endParaRPr sz="1800">
              <a:solidFill>
                <a:schemeClr val="dk1"/>
              </a:solidFill>
            </a:endParaRPr>
          </a:p>
          <a:p>
            <a:pPr marL="914400" lvl="0" indent="0" algn="l" rtl="0">
              <a:lnSpc>
                <a:spcPct val="100000"/>
              </a:lnSpc>
              <a:spcBef>
                <a:spcPts val="0"/>
              </a:spcBef>
              <a:spcAft>
                <a:spcPts val="0"/>
              </a:spcAft>
              <a:buNone/>
            </a:pPr>
            <a:r>
              <a:rPr lang="en" sz="1800">
                <a:solidFill>
                  <a:schemeClr val="dk1"/>
                </a:solidFill>
              </a:rPr>
              <a:t>- Tùy mục đích, hàm kích hoạt được lựa chọn cho phù hợp</a:t>
            </a:r>
            <a:endParaRPr sz="1800">
              <a:solidFill>
                <a:schemeClr val="dk1"/>
              </a:solidFill>
            </a:endParaRPr>
          </a:p>
          <a:p>
            <a:pPr marL="914400" lvl="0" indent="0" algn="l" rtl="0">
              <a:lnSpc>
                <a:spcPct val="100000"/>
              </a:lnSpc>
              <a:spcBef>
                <a:spcPts val="0"/>
              </a:spcBef>
              <a:spcAft>
                <a:spcPts val="0"/>
              </a:spcAft>
              <a:buNone/>
            </a:pPr>
            <a:endParaRPr sz="1800">
              <a:solidFill>
                <a:schemeClr val="dk1"/>
              </a:solidFill>
            </a:endParaRPr>
          </a:p>
        </p:txBody>
      </p:sp>
      <p:pic>
        <p:nvPicPr>
          <p:cNvPr id="132" name="Google Shape;132;p24"/>
          <p:cNvPicPr preferRelativeResize="0"/>
          <p:nvPr/>
        </p:nvPicPr>
        <p:blipFill>
          <a:blip r:embed="rId3">
            <a:alphaModFix/>
          </a:blip>
          <a:stretch>
            <a:fillRect/>
          </a:stretch>
        </p:blipFill>
        <p:spPr>
          <a:xfrm>
            <a:off x="1600200" y="2571750"/>
            <a:ext cx="5943600" cy="255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311700" y="290475"/>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truyền thẳng</a:t>
            </a:r>
            <a:endParaRPr sz="2800" b="1"/>
          </a:p>
        </p:txBody>
      </p:sp>
      <p:sp>
        <p:nvSpPr>
          <p:cNvPr id="138" name="Google Shape;138;p25"/>
          <p:cNvSpPr txBox="1">
            <a:spLocks noGrp="1"/>
          </p:cNvSpPr>
          <p:nvPr>
            <p:ph type="subTitle" idx="1"/>
          </p:nvPr>
        </p:nvSpPr>
        <p:spPr>
          <a:xfrm>
            <a:off x="713100" y="858600"/>
            <a:ext cx="7717800" cy="3426300"/>
          </a:xfrm>
          <a:prstGeom prst="rect">
            <a:avLst/>
          </a:prstGeom>
          <a:ln>
            <a:noFill/>
          </a:ln>
        </p:spPr>
        <p:txBody>
          <a:bodyPr spcFirstLastPara="1" wrap="square" lIns="91425" tIns="91425" rIns="91425" bIns="91425" anchor="t" anchorCtr="0">
            <a:noAutofit/>
          </a:bodyPr>
          <a:lstStyle/>
          <a:p>
            <a:pPr marL="0" lvl="0" indent="0" algn="just" rtl="0">
              <a:lnSpc>
                <a:spcPct val="130000"/>
              </a:lnSpc>
              <a:spcBef>
                <a:spcPts val="1200"/>
              </a:spcBef>
              <a:spcAft>
                <a:spcPts val="0"/>
              </a:spcAft>
              <a:buNone/>
            </a:pPr>
            <a:r>
              <a:rPr lang="en" sz="1700">
                <a:solidFill>
                  <a:schemeClr val="dk1"/>
                </a:solidFill>
              </a:rPr>
              <a:t>Sự kết hợp thành từng lớp của các nơ-ron -&gt; fully connected layer</a:t>
            </a:r>
            <a:endParaRPr sz="1700">
              <a:solidFill>
                <a:schemeClr val="dk1"/>
              </a:solidFill>
            </a:endParaRPr>
          </a:p>
          <a:p>
            <a:pPr marL="0" lvl="0" indent="0" algn="ctr" rtl="0">
              <a:lnSpc>
                <a:spcPct val="130000"/>
              </a:lnSpc>
              <a:spcBef>
                <a:spcPts val="1200"/>
              </a:spcBef>
              <a:spcAft>
                <a:spcPts val="0"/>
              </a:spcAft>
              <a:buClr>
                <a:schemeClr val="dk1"/>
              </a:buClr>
              <a:buSzPts val="1100"/>
              <a:buFont typeface="Arial"/>
              <a:buNone/>
            </a:pPr>
            <a:r>
              <a:rPr lang="en" sz="1700" i="1">
                <a:solidFill>
                  <a:schemeClr val="dk1"/>
                </a:solidFill>
              </a:rPr>
              <a:t>F</a:t>
            </a:r>
            <a:r>
              <a:rPr lang="en" sz="1700">
                <a:solidFill>
                  <a:schemeClr val="dk1"/>
                </a:solidFill>
              </a:rPr>
              <a:t>(</a:t>
            </a:r>
            <a:r>
              <a:rPr lang="en" sz="1700" b="1">
                <a:solidFill>
                  <a:schemeClr val="dk1"/>
                </a:solidFill>
              </a:rPr>
              <a:t>x</a:t>
            </a:r>
            <a:r>
              <a:rPr lang="en" sz="1700">
                <a:solidFill>
                  <a:schemeClr val="dk1"/>
                </a:solidFill>
              </a:rPr>
              <a:t>; Θ) = f</a:t>
            </a:r>
            <a:r>
              <a:rPr lang="en" sz="1700" baseline="-25000">
                <a:solidFill>
                  <a:schemeClr val="dk1"/>
                </a:solidFill>
              </a:rPr>
              <a:t>n</a:t>
            </a:r>
            <a:r>
              <a:rPr lang="en" sz="1700">
                <a:solidFill>
                  <a:schemeClr val="dk1"/>
                </a:solidFill>
              </a:rPr>
              <a:t>(</a:t>
            </a:r>
            <a:r>
              <a:rPr lang="en" sz="1700" b="1">
                <a:solidFill>
                  <a:schemeClr val="dk1"/>
                </a:solidFill>
              </a:rPr>
              <a:t>W</a:t>
            </a:r>
            <a:r>
              <a:rPr lang="en" sz="1700" b="1" baseline="30000">
                <a:solidFill>
                  <a:schemeClr val="dk1"/>
                </a:solidFill>
              </a:rPr>
              <a:t>T</a:t>
            </a:r>
            <a:r>
              <a:rPr lang="en" sz="1700" i="1">
                <a:solidFill>
                  <a:schemeClr val="dk1"/>
                </a:solidFill>
              </a:rPr>
              <a:t> </a:t>
            </a:r>
            <a:r>
              <a:rPr lang="en" sz="1700">
                <a:solidFill>
                  <a:schemeClr val="dk1"/>
                </a:solidFill>
              </a:rPr>
              <a:t>f</a:t>
            </a:r>
            <a:r>
              <a:rPr lang="en" sz="1700" baseline="-25000">
                <a:solidFill>
                  <a:schemeClr val="dk1"/>
                </a:solidFill>
              </a:rPr>
              <a:t>n-1</a:t>
            </a:r>
            <a:r>
              <a:rPr lang="en" sz="1700">
                <a:solidFill>
                  <a:schemeClr val="dk1"/>
                </a:solidFill>
              </a:rPr>
              <a:t>(</a:t>
            </a:r>
            <a:r>
              <a:rPr lang="en" sz="1700" b="1">
                <a:solidFill>
                  <a:schemeClr val="dk1"/>
                </a:solidFill>
              </a:rPr>
              <a:t>W</a:t>
            </a:r>
            <a:r>
              <a:rPr lang="en" sz="1700" baseline="30000">
                <a:solidFill>
                  <a:schemeClr val="dk1"/>
                </a:solidFill>
              </a:rPr>
              <a:t>T</a:t>
            </a:r>
            <a:r>
              <a:rPr lang="en" sz="1700" i="1">
                <a:solidFill>
                  <a:schemeClr val="dk1"/>
                </a:solidFill>
              </a:rPr>
              <a:t> </a:t>
            </a:r>
            <a:r>
              <a:rPr lang="en" sz="1700">
                <a:solidFill>
                  <a:schemeClr val="dk1"/>
                </a:solidFill>
              </a:rPr>
              <a:t>… f</a:t>
            </a:r>
            <a:r>
              <a:rPr lang="en" sz="1700" baseline="-25000">
                <a:solidFill>
                  <a:schemeClr val="dk1"/>
                </a:solidFill>
              </a:rPr>
              <a:t>1</a:t>
            </a:r>
            <a:r>
              <a:rPr lang="en" sz="1700">
                <a:solidFill>
                  <a:schemeClr val="dk1"/>
                </a:solidFill>
              </a:rPr>
              <a:t>(</a:t>
            </a:r>
            <a:r>
              <a:rPr lang="en" sz="1700" b="1">
                <a:solidFill>
                  <a:schemeClr val="dk1"/>
                </a:solidFill>
              </a:rPr>
              <a:t>W</a:t>
            </a:r>
            <a:r>
              <a:rPr lang="en" sz="1700" b="1" baseline="30000">
                <a:solidFill>
                  <a:schemeClr val="dk1"/>
                </a:solidFill>
              </a:rPr>
              <a:t>T</a:t>
            </a:r>
            <a:r>
              <a:rPr lang="en" sz="1700" i="1">
                <a:solidFill>
                  <a:schemeClr val="dk1"/>
                </a:solidFill>
              </a:rPr>
              <a:t> </a:t>
            </a:r>
            <a:r>
              <a:rPr lang="en" sz="1700" b="1">
                <a:solidFill>
                  <a:schemeClr val="dk1"/>
                </a:solidFill>
              </a:rPr>
              <a:t>x </a:t>
            </a:r>
            <a:r>
              <a:rPr lang="en" sz="1700">
                <a:solidFill>
                  <a:schemeClr val="dk1"/>
                </a:solidFill>
              </a:rPr>
              <a:t>+ </a:t>
            </a:r>
            <a:r>
              <a:rPr lang="en" sz="1700" i="1">
                <a:solidFill>
                  <a:schemeClr val="dk1"/>
                </a:solidFill>
              </a:rPr>
              <a:t>b</a:t>
            </a:r>
            <a:r>
              <a:rPr lang="en" sz="1700" i="1" baseline="-25000">
                <a:solidFill>
                  <a:schemeClr val="dk1"/>
                </a:solidFill>
              </a:rPr>
              <a:t>1</a:t>
            </a:r>
            <a:r>
              <a:rPr lang="en" sz="1700">
                <a:solidFill>
                  <a:schemeClr val="dk1"/>
                </a:solidFill>
              </a:rPr>
              <a:t>)…) + </a:t>
            </a:r>
            <a:r>
              <a:rPr lang="en" sz="1700" i="1">
                <a:solidFill>
                  <a:schemeClr val="dk1"/>
                </a:solidFill>
              </a:rPr>
              <a:t>b</a:t>
            </a:r>
            <a:r>
              <a:rPr lang="en" sz="1700" i="1" baseline="-25000">
                <a:solidFill>
                  <a:schemeClr val="dk1"/>
                </a:solidFill>
              </a:rPr>
              <a:t>n-1</a:t>
            </a:r>
            <a:r>
              <a:rPr lang="en" sz="1700">
                <a:solidFill>
                  <a:schemeClr val="dk1"/>
                </a:solidFill>
              </a:rPr>
              <a:t>) + </a:t>
            </a:r>
            <a:r>
              <a:rPr lang="en" sz="1700" i="1">
                <a:solidFill>
                  <a:schemeClr val="dk1"/>
                </a:solidFill>
              </a:rPr>
              <a:t>b</a:t>
            </a:r>
            <a:r>
              <a:rPr lang="en" sz="1700" i="1" baseline="-25000">
                <a:solidFill>
                  <a:schemeClr val="dk1"/>
                </a:solidFill>
              </a:rPr>
              <a:t>n</a:t>
            </a:r>
            <a:r>
              <a:rPr lang="en" sz="1700">
                <a:solidFill>
                  <a:schemeClr val="dk1"/>
                </a:solidFill>
              </a:rPr>
              <a:t>  </a:t>
            </a:r>
            <a:endParaRPr sz="1700">
              <a:solidFill>
                <a:schemeClr val="dk1"/>
              </a:solidFill>
            </a:endParaRPr>
          </a:p>
          <a:p>
            <a:pPr marL="914400" lvl="0" indent="0" algn="l" rtl="0">
              <a:lnSpc>
                <a:spcPct val="100000"/>
              </a:lnSpc>
              <a:spcBef>
                <a:spcPts val="0"/>
              </a:spcBef>
              <a:spcAft>
                <a:spcPts val="0"/>
              </a:spcAft>
              <a:buNone/>
            </a:pPr>
            <a:endParaRPr sz="2400">
              <a:solidFill>
                <a:schemeClr val="dk1"/>
              </a:solidFill>
            </a:endParaRPr>
          </a:p>
        </p:txBody>
      </p:sp>
      <p:pic>
        <p:nvPicPr>
          <p:cNvPr id="139" name="Google Shape;139;p25"/>
          <p:cNvPicPr preferRelativeResize="0"/>
          <p:nvPr/>
        </p:nvPicPr>
        <p:blipFill rotWithShape="1">
          <a:blip r:embed="rId3">
            <a:alphaModFix/>
          </a:blip>
          <a:srcRect/>
          <a:stretch/>
        </p:blipFill>
        <p:spPr>
          <a:xfrm>
            <a:off x="1868626" y="1818726"/>
            <a:ext cx="5406725" cy="3324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ctrTitle"/>
          </p:nvPr>
        </p:nvSpPr>
        <p:spPr>
          <a:xfrm>
            <a:off x="311700" y="290475"/>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Huấn luyện mạng nơ-ron</a:t>
            </a:r>
            <a:endParaRPr sz="2800" b="1"/>
          </a:p>
        </p:txBody>
      </p:sp>
      <p:sp>
        <p:nvSpPr>
          <p:cNvPr id="145" name="Google Shape;145;p26"/>
          <p:cNvSpPr txBox="1">
            <a:spLocks noGrp="1"/>
          </p:cNvSpPr>
          <p:nvPr>
            <p:ph type="subTitle" idx="1"/>
          </p:nvPr>
        </p:nvSpPr>
        <p:spPr>
          <a:xfrm>
            <a:off x="713100" y="858600"/>
            <a:ext cx="7717800" cy="3426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b="1">
                <a:solidFill>
                  <a:schemeClr val="dk1"/>
                </a:solidFill>
              </a:rPr>
              <a:t>Thuật toán lan truyền ngược</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Là kỹ thuật tính gradient dựa trên Đạo hàm hàm hợp</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46" name="Google Shape;146;p26"/>
          <p:cNvPicPr preferRelativeResize="0"/>
          <p:nvPr/>
        </p:nvPicPr>
        <p:blipFill>
          <a:blip r:embed="rId3">
            <a:alphaModFix/>
          </a:blip>
          <a:stretch>
            <a:fillRect/>
          </a:stretch>
        </p:blipFill>
        <p:spPr>
          <a:xfrm>
            <a:off x="1399175" y="1671925"/>
            <a:ext cx="6345650" cy="351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311700" y="290475"/>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Huấn luyện mạng nơ-ron</a:t>
            </a:r>
            <a:endParaRPr sz="2800" b="1"/>
          </a:p>
        </p:txBody>
      </p:sp>
      <p:sp>
        <p:nvSpPr>
          <p:cNvPr id="152" name="Google Shape;152;p27"/>
          <p:cNvSpPr txBox="1">
            <a:spLocks noGrp="1"/>
          </p:cNvSpPr>
          <p:nvPr>
            <p:ph type="subTitle" idx="1"/>
          </p:nvPr>
        </p:nvSpPr>
        <p:spPr>
          <a:xfrm>
            <a:off x="713100" y="858600"/>
            <a:ext cx="7717800" cy="3426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b="1">
                <a:solidFill>
                  <a:schemeClr val="dk1"/>
                </a:solidFill>
              </a:rPr>
              <a:t>Chuẩn hóa theo nhóm - Batch normalization</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Là việc thực hiện chuẩn hóa activation trên từng layer của mạng</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Tăng tốc, ổn định quá trình huấn luyện mạng nơ-ron, giảm bớt ảnh hưởng hiện tượng mất gradient</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53" name="Google Shape;153;p27"/>
          <p:cNvPicPr preferRelativeResize="0"/>
          <p:nvPr/>
        </p:nvPicPr>
        <p:blipFill>
          <a:blip r:embed="rId3">
            <a:alphaModFix/>
          </a:blip>
          <a:stretch>
            <a:fillRect/>
          </a:stretch>
        </p:blipFill>
        <p:spPr>
          <a:xfrm>
            <a:off x="2290763" y="2146438"/>
            <a:ext cx="4562475" cy="279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Huấn luyện mạng nơ-ron</a:t>
            </a:r>
            <a:endParaRPr sz="2800" b="1"/>
          </a:p>
        </p:txBody>
      </p:sp>
      <p:sp>
        <p:nvSpPr>
          <p:cNvPr id="159" name="Google Shape;159;p28"/>
          <p:cNvSpPr txBox="1">
            <a:spLocks noGrp="1"/>
          </p:cNvSpPr>
          <p:nvPr>
            <p:ph type="subTitle" idx="1"/>
          </p:nvPr>
        </p:nvSpPr>
        <p:spPr>
          <a:xfrm>
            <a:off x="713100" y="776025"/>
            <a:ext cx="7717800" cy="3426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b="1">
                <a:solidFill>
                  <a:schemeClr val="dk1"/>
                </a:solidFill>
              </a:rPr>
              <a:t>Chống Overfitting bằng DropOut</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Là việc thực hiện Loại bỏ ngẫu nhiên 1 tỉ lệ nhất định p các nơ-ron trong 1 lớp mạng trong quá trình huấn luyện. </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Trong giai đoạn kiểm tra/dự đoán, trọng số tại các lớp mạng phải giảm tỉ lệ p tương ứng.</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DropOut làm giảm khối lượng tính toán, giảm sự phụ thuộc lẫn nhau giữa các nơ-ron và sự ảnh hưởng quá lớn của 1 hay 1 số nơ-ron trong mạng</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60" name="Google Shape;160;p28"/>
          <p:cNvPicPr preferRelativeResize="0"/>
          <p:nvPr/>
        </p:nvPicPr>
        <p:blipFill>
          <a:blip r:embed="rId3">
            <a:alphaModFix/>
          </a:blip>
          <a:stretch>
            <a:fillRect/>
          </a:stretch>
        </p:blipFill>
        <p:spPr>
          <a:xfrm>
            <a:off x="2538000" y="3025875"/>
            <a:ext cx="4068000" cy="202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166" name="Google Shape;166;p29"/>
          <p:cNvSpPr txBox="1">
            <a:spLocks noGrp="1"/>
          </p:cNvSpPr>
          <p:nvPr>
            <p:ph type="subTitle" idx="1"/>
          </p:nvPr>
        </p:nvSpPr>
        <p:spPr>
          <a:xfrm>
            <a:off x="713100" y="776025"/>
            <a:ext cx="45180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Ảnh Số</a:t>
            </a:r>
            <a:endParaRPr sz="180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a:solidFill>
                  <a:schemeClr val="dk1"/>
                </a:solidFill>
              </a:rPr>
              <a:t>Là ma trận các điểm ảnh</a:t>
            </a:r>
            <a:endParaRPr sz="180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a:solidFill>
                  <a:schemeClr val="dk1"/>
                </a:solidFill>
              </a:rPr>
              <a:t>Các điểm ảnh gần nhau có liên hệ với nhau</a:t>
            </a:r>
            <a:endParaRPr sz="1800">
              <a:solidFill>
                <a:schemeClr val="dk1"/>
              </a:solidFill>
            </a:endParaRPr>
          </a:p>
          <a:p>
            <a:pPr marL="457200" lvl="0" indent="0" algn="l" rtl="0">
              <a:lnSpc>
                <a:spcPct val="100000"/>
              </a:lnSpc>
              <a:spcBef>
                <a:spcPts val="0"/>
              </a:spcBef>
              <a:spcAft>
                <a:spcPts val="0"/>
              </a:spcAft>
              <a:buNone/>
            </a:pPr>
            <a:r>
              <a:rPr lang="en" sz="1800">
                <a:solidFill>
                  <a:schemeClr val="dk1"/>
                </a:solidFill>
              </a:rPr>
              <a:t>-&gt; Phép tính tích chập có khả năng làm rõ, làm </a:t>
            </a:r>
            <a:r>
              <a:rPr lang="en" sz="1800" i="1">
                <a:solidFill>
                  <a:schemeClr val="dk1"/>
                </a:solidFill>
              </a:rPr>
              <a:t>bật lên mối quan hệ </a:t>
            </a:r>
            <a:r>
              <a:rPr lang="en" sz="1800">
                <a:solidFill>
                  <a:schemeClr val="dk1"/>
                </a:solidFill>
              </a:rPr>
              <a:t>giữa các điểm ảnh</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67" name="Google Shape;167;p29"/>
          <p:cNvPicPr preferRelativeResize="0"/>
          <p:nvPr/>
        </p:nvPicPr>
        <p:blipFill>
          <a:blip r:embed="rId3">
            <a:alphaModFix/>
          </a:blip>
          <a:stretch>
            <a:fillRect/>
          </a:stretch>
        </p:blipFill>
        <p:spPr>
          <a:xfrm>
            <a:off x="5396300" y="1352550"/>
            <a:ext cx="2438400" cy="24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173" name="Google Shape;173;p30"/>
          <p:cNvSpPr txBox="1">
            <a:spLocks noGrp="1"/>
          </p:cNvSpPr>
          <p:nvPr>
            <p:ph type="subTitle" idx="1"/>
          </p:nvPr>
        </p:nvSpPr>
        <p:spPr>
          <a:xfrm>
            <a:off x="713100" y="7760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Phép tính tích chập</a:t>
            </a:r>
            <a:endParaRPr sz="1800">
              <a:solidFill>
                <a:schemeClr val="dk1"/>
              </a:solidFill>
            </a:endParaRPr>
          </a:p>
          <a:p>
            <a:pPr marL="457200" lvl="0" indent="0" algn="ctr" rtl="0">
              <a:lnSpc>
                <a:spcPct val="100000"/>
              </a:lnSpc>
              <a:spcBef>
                <a:spcPts val="0"/>
              </a:spcBef>
              <a:spcAft>
                <a:spcPts val="0"/>
              </a:spcAft>
              <a:buNone/>
            </a:pPr>
            <a:r>
              <a:rPr lang="en" sz="1700">
                <a:solidFill>
                  <a:schemeClr val="dk1"/>
                </a:solidFill>
                <a:latin typeface="Times New Roman"/>
                <a:ea typeface="Times New Roman"/>
                <a:cs typeface="Times New Roman"/>
                <a:sym typeface="Times New Roman"/>
              </a:rPr>
              <a:t>Y = X⊗W</a:t>
            </a:r>
            <a:endParaRPr sz="1700">
              <a:solidFill>
                <a:schemeClr val="dk1"/>
              </a:solidFill>
              <a:latin typeface="Times New Roman"/>
              <a:ea typeface="Times New Roman"/>
              <a:cs typeface="Times New Roman"/>
              <a:sym typeface="Times New Roman"/>
            </a:endParaRPr>
          </a:p>
          <a:p>
            <a:pPr marL="457200" lvl="0" indent="0" algn="ctr" rtl="0">
              <a:lnSpc>
                <a:spcPct val="100000"/>
              </a:lnSpc>
              <a:spcBef>
                <a:spcPts val="0"/>
              </a:spcBef>
              <a:spcAft>
                <a:spcPts val="0"/>
              </a:spcAft>
              <a:buNone/>
            </a:pPr>
            <a:r>
              <a:rPr lang="en" sz="1700">
                <a:solidFill>
                  <a:schemeClr val="dk1"/>
                </a:solidFill>
                <a:latin typeface="Times New Roman"/>
                <a:ea typeface="Times New Roman"/>
                <a:cs typeface="Times New Roman"/>
                <a:sym typeface="Times New Roman"/>
              </a:rPr>
              <a:t>Trong đó: X là ma trận đầu vào, W nhân tích chập, Y là ma trận đầu ra</a:t>
            </a:r>
            <a:endParaRPr sz="17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74" name="Google Shape;174;p30"/>
          <p:cNvPicPr preferRelativeResize="0"/>
          <p:nvPr/>
        </p:nvPicPr>
        <p:blipFill>
          <a:blip r:embed="rId3">
            <a:alphaModFix/>
          </a:blip>
          <a:stretch>
            <a:fillRect/>
          </a:stretch>
        </p:blipFill>
        <p:spPr>
          <a:xfrm>
            <a:off x="1208850" y="1859077"/>
            <a:ext cx="6726305" cy="292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180" name="Google Shape;180;p31"/>
          <p:cNvSpPr txBox="1">
            <a:spLocks noGrp="1"/>
          </p:cNvSpPr>
          <p:nvPr>
            <p:ph type="subTitle" idx="1"/>
          </p:nvPr>
        </p:nvSpPr>
        <p:spPr>
          <a:xfrm>
            <a:off x="713100" y="7760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Phép tính tích chập</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81" name="Google Shape;181;p31"/>
          <p:cNvPicPr preferRelativeResize="0"/>
          <p:nvPr/>
        </p:nvPicPr>
        <p:blipFill>
          <a:blip r:embed="rId3">
            <a:alphaModFix/>
          </a:blip>
          <a:stretch>
            <a:fillRect/>
          </a:stretch>
        </p:blipFill>
        <p:spPr>
          <a:xfrm>
            <a:off x="1666125" y="1227300"/>
            <a:ext cx="5811750" cy="380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76250"/>
            <a:ext cx="8520600" cy="113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Nội dung</a:t>
            </a:r>
            <a:endParaRPr/>
          </a:p>
        </p:txBody>
      </p:sp>
      <p:sp>
        <p:nvSpPr>
          <p:cNvPr id="61" name="Google Shape;61;p14"/>
          <p:cNvSpPr txBox="1">
            <a:spLocks noGrp="1"/>
          </p:cNvSpPr>
          <p:nvPr>
            <p:ph type="subTitle" idx="1"/>
          </p:nvPr>
        </p:nvSpPr>
        <p:spPr>
          <a:xfrm>
            <a:off x="1651275" y="1795775"/>
            <a:ext cx="5841300" cy="2827800"/>
          </a:xfrm>
          <a:prstGeom prst="rect">
            <a:avLst/>
          </a:prstGeom>
        </p:spPr>
        <p:txBody>
          <a:bodyPr spcFirstLastPara="1" wrap="square" lIns="91425" tIns="91425" rIns="91425" bIns="91425" anchor="t" anchorCtr="0">
            <a:noAutofit/>
          </a:bodyPr>
          <a:lstStyle/>
          <a:p>
            <a:pPr marL="457200" lvl="0" indent="-406400" algn="just" rtl="0">
              <a:spcBef>
                <a:spcPts val="0"/>
              </a:spcBef>
              <a:spcAft>
                <a:spcPts val="0"/>
              </a:spcAft>
              <a:buSzPts val="2800"/>
              <a:buAutoNum type="arabicPeriod"/>
            </a:pPr>
            <a:r>
              <a:rPr lang="en"/>
              <a:t>Một số vấn đề về AI trong Y tế</a:t>
            </a:r>
            <a:endParaRPr/>
          </a:p>
          <a:p>
            <a:pPr marL="457200" lvl="0" indent="-406400" algn="just" rtl="0">
              <a:spcBef>
                <a:spcPts val="0"/>
              </a:spcBef>
              <a:spcAft>
                <a:spcPts val="0"/>
              </a:spcAft>
              <a:buSzPts val="2800"/>
              <a:buAutoNum type="arabicPeriod"/>
            </a:pPr>
            <a:r>
              <a:rPr lang="en"/>
              <a:t>Mạng Nơ-ron Tích chập</a:t>
            </a:r>
            <a:endParaRPr/>
          </a:p>
          <a:p>
            <a:pPr marL="457200" lvl="0" indent="-406400" algn="just" rtl="0">
              <a:spcBef>
                <a:spcPts val="0"/>
              </a:spcBef>
              <a:spcAft>
                <a:spcPts val="0"/>
              </a:spcAft>
              <a:buSzPts val="2800"/>
              <a:buAutoNum type="arabicPeriod"/>
            </a:pPr>
            <a:r>
              <a:rPr lang="en"/>
              <a:t>Bài toán phân loại ung thư phổi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187" name="Google Shape;187;p32"/>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Padding</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88" name="Google Shape;188;p32"/>
          <p:cNvPicPr preferRelativeResize="0"/>
          <p:nvPr/>
        </p:nvPicPr>
        <p:blipFill>
          <a:blip r:embed="rId3">
            <a:alphaModFix/>
          </a:blip>
          <a:stretch>
            <a:fillRect/>
          </a:stretch>
        </p:blipFill>
        <p:spPr>
          <a:xfrm>
            <a:off x="1432875" y="1936475"/>
            <a:ext cx="2477311" cy="2265850"/>
          </a:xfrm>
          <a:prstGeom prst="rect">
            <a:avLst/>
          </a:prstGeom>
          <a:noFill/>
          <a:ln>
            <a:noFill/>
          </a:ln>
        </p:spPr>
      </p:pic>
      <p:pic>
        <p:nvPicPr>
          <p:cNvPr id="189" name="Google Shape;189;p32"/>
          <p:cNvPicPr preferRelativeResize="0"/>
          <p:nvPr/>
        </p:nvPicPr>
        <p:blipFill>
          <a:blip r:embed="rId4">
            <a:alphaModFix/>
          </a:blip>
          <a:stretch>
            <a:fillRect/>
          </a:stretch>
        </p:blipFill>
        <p:spPr>
          <a:xfrm>
            <a:off x="4443725" y="2552700"/>
            <a:ext cx="1310200" cy="1033400"/>
          </a:xfrm>
          <a:prstGeom prst="rect">
            <a:avLst/>
          </a:prstGeom>
          <a:noFill/>
          <a:ln>
            <a:noFill/>
          </a:ln>
        </p:spPr>
      </p:pic>
      <p:pic>
        <p:nvPicPr>
          <p:cNvPr id="190" name="Google Shape;190;p32"/>
          <p:cNvPicPr preferRelativeResize="0"/>
          <p:nvPr/>
        </p:nvPicPr>
        <p:blipFill>
          <a:blip r:embed="rId5">
            <a:alphaModFix/>
          </a:blip>
          <a:stretch>
            <a:fillRect/>
          </a:stretch>
        </p:blipFill>
        <p:spPr>
          <a:xfrm>
            <a:off x="5961300" y="2917000"/>
            <a:ext cx="533400" cy="304800"/>
          </a:xfrm>
          <a:prstGeom prst="rect">
            <a:avLst/>
          </a:prstGeom>
          <a:noFill/>
          <a:ln>
            <a:noFill/>
          </a:ln>
        </p:spPr>
      </p:pic>
      <p:pic>
        <p:nvPicPr>
          <p:cNvPr id="191" name="Google Shape;191;p32"/>
          <p:cNvPicPr preferRelativeResize="0"/>
          <p:nvPr/>
        </p:nvPicPr>
        <p:blipFill>
          <a:blip r:embed="rId6">
            <a:alphaModFix/>
          </a:blip>
          <a:stretch>
            <a:fillRect/>
          </a:stretch>
        </p:blipFill>
        <p:spPr>
          <a:xfrm>
            <a:off x="6779750" y="2235425"/>
            <a:ext cx="1745050" cy="166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197" name="Google Shape;197;p33"/>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Stride = 2</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198" name="Google Shape;198;p33"/>
          <p:cNvPicPr preferRelativeResize="0"/>
          <p:nvPr/>
        </p:nvPicPr>
        <p:blipFill>
          <a:blip r:embed="rId3">
            <a:alphaModFix/>
          </a:blip>
          <a:stretch>
            <a:fillRect/>
          </a:stretch>
        </p:blipFill>
        <p:spPr>
          <a:xfrm>
            <a:off x="4443725" y="2552700"/>
            <a:ext cx="1310200" cy="1033400"/>
          </a:xfrm>
          <a:prstGeom prst="rect">
            <a:avLst/>
          </a:prstGeom>
          <a:noFill/>
          <a:ln>
            <a:noFill/>
          </a:ln>
        </p:spPr>
      </p:pic>
      <p:pic>
        <p:nvPicPr>
          <p:cNvPr id="199" name="Google Shape;199;p33"/>
          <p:cNvPicPr preferRelativeResize="0"/>
          <p:nvPr/>
        </p:nvPicPr>
        <p:blipFill>
          <a:blip r:embed="rId4">
            <a:alphaModFix/>
          </a:blip>
          <a:stretch>
            <a:fillRect/>
          </a:stretch>
        </p:blipFill>
        <p:spPr>
          <a:xfrm>
            <a:off x="5961300" y="2917000"/>
            <a:ext cx="533400" cy="304800"/>
          </a:xfrm>
          <a:prstGeom prst="rect">
            <a:avLst/>
          </a:prstGeom>
          <a:noFill/>
          <a:ln>
            <a:noFill/>
          </a:ln>
        </p:spPr>
      </p:pic>
      <p:pic>
        <p:nvPicPr>
          <p:cNvPr id="200" name="Google Shape;200;p33"/>
          <p:cNvPicPr preferRelativeResize="0"/>
          <p:nvPr/>
        </p:nvPicPr>
        <p:blipFill>
          <a:blip r:embed="rId5">
            <a:alphaModFix/>
          </a:blip>
          <a:stretch>
            <a:fillRect/>
          </a:stretch>
        </p:blipFill>
        <p:spPr>
          <a:xfrm>
            <a:off x="1416025" y="1996750"/>
            <a:ext cx="2560425" cy="2341825"/>
          </a:xfrm>
          <a:prstGeom prst="rect">
            <a:avLst/>
          </a:prstGeom>
          <a:noFill/>
          <a:ln>
            <a:noFill/>
          </a:ln>
        </p:spPr>
      </p:pic>
      <p:pic>
        <p:nvPicPr>
          <p:cNvPr id="201" name="Google Shape;201;p33"/>
          <p:cNvPicPr preferRelativeResize="0"/>
          <p:nvPr/>
        </p:nvPicPr>
        <p:blipFill rotWithShape="1">
          <a:blip r:embed="rId6">
            <a:alphaModFix/>
          </a:blip>
          <a:srcRect/>
          <a:stretch/>
        </p:blipFill>
        <p:spPr>
          <a:xfrm>
            <a:off x="6945050" y="2719300"/>
            <a:ext cx="996650" cy="78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207" name="Google Shape;207;p34"/>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Ví dụ phép tích chập</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45720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p:txBody>
      </p:sp>
      <p:pic>
        <p:nvPicPr>
          <p:cNvPr id="208" name="Google Shape;208;p34"/>
          <p:cNvPicPr preferRelativeResize="0"/>
          <p:nvPr/>
        </p:nvPicPr>
        <p:blipFill>
          <a:blip r:embed="rId3">
            <a:alphaModFix/>
          </a:blip>
          <a:stretch>
            <a:fillRect/>
          </a:stretch>
        </p:blipFill>
        <p:spPr>
          <a:xfrm>
            <a:off x="3891629" y="1905000"/>
            <a:ext cx="1147650" cy="902650"/>
          </a:xfrm>
          <a:prstGeom prst="rect">
            <a:avLst/>
          </a:prstGeom>
          <a:noFill/>
          <a:ln>
            <a:noFill/>
          </a:ln>
        </p:spPr>
      </p:pic>
      <p:pic>
        <p:nvPicPr>
          <p:cNvPr id="209" name="Google Shape;209;p34"/>
          <p:cNvPicPr preferRelativeResize="0"/>
          <p:nvPr/>
        </p:nvPicPr>
        <p:blipFill>
          <a:blip r:embed="rId4">
            <a:alphaModFix/>
          </a:blip>
          <a:stretch>
            <a:fillRect/>
          </a:stretch>
        </p:blipFill>
        <p:spPr>
          <a:xfrm>
            <a:off x="5596200" y="2203925"/>
            <a:ext cx="533400" cy="304800"/>
          </a:xfrm>
          <a:prstGeom prst="rect">
            <a:avLst/>
          </a:prstGeom>
          <a:noFill/>
          <a:ln>
            <a:noFill/>
          </a:ln>
        </p:spPr>
      </p:pic>
      <p:pic>
        <p:nvPicPr>
          <p:cNvPr id="210" name="Google Shape;210;p34"/>
          <p:cNvPicPr preferRelativeResize="0"/>
          <p:nvPr/>
        </p:nvPicPr>
        <p:blipFill>
          <a:blip r:embed="rId5">
            <a:alphaModFix/>
          </a:blip>
          <a:stretch>
            <a:fillRect/>
          </a:stretch>
        </p:blipFill>
        <p:spPr>
          <a:xfrm>
            <a:off x="6496300" y="1905000"/>
            <a:ext cx="952500" cy="952500"/>
          </a:xfrm>
          <a:prstGeom prst="rect">
            <a:avLst/>
          </a:prstGeom>
          <a:noFill/>
          <a:ln>
            <a:noFill/>
          </a:ln>
        </p:spPr>
      </p:pic>
      <p:pic>
        <p:nvPicPr>
          <p:cNvPr id="211" name="Google Shape;211;p34"/>
          <p:cNvPicPr preferRelativeResize="0"/>
          <p:nvPr/>
        </p:nvPicPr>
        <p:blipFill>
          <a:blip r:embed="rId6">
            <a:alphaModFix/>
          </a:blip>
          <a:stretch>
            <a:fillRect/>
          </a:stretch>
        </p:blipFill>
        <p:spPr>
          <a:xfrm>
            <a:off x="3891630" y="3307000"/>
            <a:ext cx="1147650" cy="902646"/>
          </a:xfrm>
          <a:prstGeom prst="rect">
            <a:avLst/>
          </a:prstGeom>
          <a:noFill/>
          <a:ln>
            <a:noFill/>
          </a:ln>
        </p:spPr>
      </p:pic>
      <p:pic>
        <p:nvPicPr>
          <p:cNvPr id="212" name="Google Shape;212;p34"/>
          <p:cNvPicPr preferRelativeResize="0"/>
          <p:nvPr/>
        </p:nvPicPr>
        <p:blipFill>
          <a:blip r:embed="rId4">
            <a:alphaModFix/>
          </a:blip>
          <a:stretch>
            <a:fillRect/>
          </a:stretch>
        </p:blipFill>
        <p:spPr>
          <a:xfrm>
            <a:off x="5596200" y="3605925"/>
            <a:ext cx="533400" cy="304800"/>
          </a:xfrm>
          <a:prstGeom prst="rect">
            <a:avLst/>
          </a:prstGeom>
          <a:noFill/>
          <a:ln>
            <a:noFill/>
          </a:ln>
        </p:spPr>
      </p:pic>
      <p:pic>
        <p:nvPicPr>
          <p:cNvPr id="213" name="Google Shape;213;p34"/>
          <p:cNvPicPr preferRelativeResize="0"/>
          <p:nvPr/>
        </p:nvPicPr>
        <p:blipFill>
          <a:blip r:embed="rId7">
            <a:alphaModFix/>
          </a:blip>
          <a:stretch>
            <a:fillRect/>
          </a:stretch>
        </p:blipFill>
        <p:spPr>
          <a:xfrm>
            <a:off x="6496300" y="3282075"/>
            <a:ext cx="952500" cy="952500"/>
          </a:xfrm>
          <a:prstGeom prst="rect">
            <a:avLst/>
          </a:prstGeom>
          <a:noFill/>
          <a:ln>
            <a:noFill/>
          </a:ln>
        </p:spPr>
      </p:pic>
      <p:pic>
        <p:nvPicPr>
          <p:cNvPr id="214" name="Google Shape;214;p34"/>
          <p:cNvPicPr preferRelativeResize="0"/>
          <p:nvPr/>
        </p:nvPicPr>
        <p:blipFill>
          <a:blip r:embed="rId8">
            <a:alphaModFix/>
          </a:blip>
          <a:stretch>
            <a:fillRect/>
          </a:stretch>
        </p:blipFill>
        <p:spPr>
          <a:xfrm>
            <a:off x="1730950" y="2508725"/>
            <a:ext cx="952500" cy="952500"/>
          </a:xfrm>
          <a:prstGeom prst="rect">
            <a:avLst/>
          </a:prstGeom>
          <a:noFill/>
          <a:ln>
            <a:noFill/>
          </a:ln>
        </p:spPr>
      </p:pic>
      <p:pic>
        <p:nvPicPr>
          <p:cNvPr id="215" name="Google Shape;215;p34"/>
          <p:cNvPicPr preferRelativeResize="0"/>
          <p:nvPr/>
        </p:nvPicPr>
        <p:blipFill>
          <a:blip r:embed="rId9">
            <a:alphaModFix/>
          </a:blip>
          <a:stretch>
            <a:fillRect/>
          </a:stretch>
        </p:blipFill>
        <p:spPr>
          <a:xfrm>
            <a:off x="3120975" y="2813388"/>
            <a:ext cx="392200" cy="34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221" name="Google Shape;221;p35"/>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Lớp Tích chập</a:t>
            </a:r>
            <a:endParaRPr sz="1800">
              <a:solidFill>
                <a:schemeClr val="dk1"/>
              </a:solidFill>
            </a:endParaRPr>
          </a:p>
          <a:p>
            <a:pPr marL="45720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45720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ctr" rtl="0">
              <a:lnSpc>
                <a:spcPct val="100000"/>
              </a:lnSpc>
              <a:spcBef>
                <a:spcPts val="0"/>
              </a:spcBef>
              <a:spcAft>
                <a:spcPts val="0"/>
              </a:spcAft>
              <a:buNone/>
            </a:pPr>
            <a:r>
              <a:rPr lang="en" sz="1400">
                <a:solidFill>
                  <a:schemeClr val="dk1"/>
                </a:solidFill>
                <a:latin typeface="Times New Roman"/>
                <a:ea typeface="Times New Roman"/>
                <a:cs typeface="Times New Roman"/>
                <a:sym typeface="Times New Roman"/>
              </a:rPr>
              <a:t>N</a:t>
            </a:r>
            <a:r>
              <a:rPr lang="en" sz="1400" baseline="-25000">
                <a:solidFill>
                  <a:schemeClr val="dk1"/>
                </a:solidFill>
                <a:latin typeface="Times New Roman"/>
                <a:ea typeface="Times New Roman"/>
                <a:cs typeface="Times New Roman"/>
                <a:sym typeface="Times New Roman"/>
              </a:rPr>
              <a:t>parameter</a:t>
            </a:r>
            <a:r>
              <a:rPr lang="en" sz="1400">
                <a:solidFill>
                  <a:schemeClr val="dk1"/>
                </a:solidFill>
                <a:latin typeface="Times New Roman"/>
                <a:ea typeface="Times New Roman"/>
                <a:cs typeface="Times New Roman"/>
                <a:sym typeface="Times New Roman"/>
              </a:rPr>
              <a:t> = K * (F*F*D + 1)</a:t>
            </a:r>
            <a:endParaRPr sz="14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pic>
        <p:nvPicPr>
          <p:cNvPr id="222" name="Google Shape;222;p35"/>
          <p:cNvPicPr preferRelativeResize="0"/>
          <p:nvPr/>
        </p:nvPicPr>
        <p:blipFill>
          <a:blip r:embed="rId3">
            <a:alphaModFix/>
          </a:blip>
          <a:stretch>
            <a:fillRect/>
          </a:stretch>
        </p:blipFill>
        <p:spPr>
          <a:xfrm>
            <a:off x="1600200" y="1747838"/>
            <a:ext cx="5943600" cy="1647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228" name="Google Shape;228;p36"/>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Lớp Tích chập</a:t>
            </a:r>
            <a:endParaRPr sz="1800">
              <a:solidFill>
                <a:schemeClr val="dk1"/>
              </a:solidFill>
            </a:endParaRPr>
          </a:p>
          <a:p>
            <a:pPr marL="457200" lvl="0" indent="-317500" algn="l" rtl="0">
              <a:lnSpc>
                <a:spcPct val="100000"/>
              </a:lnSpc>
              <a:spcBef>
                <a:spcPts val="0"/>
              </a:spcBef>
              <a:spcAft>
                <a:spcPts val="0"/>
              </a:spcAft>
              <a:buClr>
                <a:schemeClr val="dk1"/>
              </a:buClr>
              <a:buSzPts val="1400"/>
              <a:buFont typeface="Times New Roman"/>
              <a:buChar char="-"/>
            </a:pPr>
            <a:r>
              <a:rPr lang="en" sz="1800">
                <a:solidFill>
                  <a:schemeClr val="dk1"/>
                </a:solidFill>
              </a:rPr>
              <a:t>Giống như lớp fully connected, mạng ko giới hạn số lớp tích chập</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Các lớp tích chập đầu tiên có trách nhiệm tìm ra các đặc trưng cấp thấp như các cạnh, hướng biến đổi…</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Các lớp tích chập tiếp theo có thể tìm ra các đặc trưng bậc cao hơn</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Thông thường, các lớp tích chập càng sâu, số kênh ảnh càng tăng, đồng thời kích thước ảnh giảm dần nhằm tránh hiện tượng thắt cổ chai trong cấu trúc</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-&gt; Sự kết hợp các lớp tích chập tạo ra hiểu biết sâu về tổng thể và cấu trúc của ảnh đầu vào</a:t>
            </a: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234" name="Google Shape;234;p37"/>
          <p:cNvSpPr txBox="1">
            <a:spLocks noGrp="1"/>
          </p:cNvSpPr>
          <p:nvPr>
            <p:ph type="subTitle" idx="1"/>
          </p:nvPr>
        </p:nvSpPr>
        <p:spPr>
          <a:xfrm>
            <a:off x="666150" y="1069225"/>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Lớp Pooling</a:t>
            </a: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pic>
        <p:nvPicPr>
          <p:cNvPr id="235" name="Google Shape;235;p37"/>
          <p:cNvPicPr preferRelativeResize="0"/>
          <p:nvPr/>
        </p:nvPicPr>
        <p:blipFill>
          <a:blip r:embed="rId3">
            <a:alphaModFix/>
          </a:blip>
          <a:stretch>
            <a:fillRect/>
          </a:stretch>
        </p:blipFill>
        <p:spPr>
          <a:xfrm>
            <a:off x="2454450" y="1751763"/>
            <a:ext cx="3905250" cy="2886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p:txBody>
      </p:sp>
      <p:sp>
        <p:nvSpPr>
          <p:cNvPr id="241" name="Google Shape;241;p38"/>
          <p:cNvSpPr txBox="1">
            <a:spLocks noGrp="1"/>
          </p:cNvSpPr>
          <p:nvPr>
            <p:ph type="subTitle" idx="1"/>
          </p:nvPr>
        </p:nvSpPr>
        <p:spPr>
          <a:xfrm>
            <a:off x="812750" y="1151813"/>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Cấu trúc tổng quát mạng CNN</a:t>
            </a: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pic>
        <p:nvPicPr>
          <p:cNvPr id="242" name="Google Shape;242;p38"/>
          <p:cNvPicPr preferRelativeResize="0"/>
          <p:nvPr/>
        </p:nvPicPr>
        <p:blipFill>
          <a:blip r:embed="rId3">
            <a:alphaModFix/>
          </a:blip>
          <a:stretch>
            <a:fillRect/>
          </a:stretch>
        </p:blipFill>
        <p:spPr>
          <a:xfrm>
            <a:off x="1435275" y="1631476"/>
            <a:ext cx="6400249" cy="265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a:p>
            <a:pPr marL="0" lvl="0" indent="0" algn="ctr" rtl="0">
              <a:spcBef>
                <a:spcPts val="0"/>
              </a:spcBef>
              <a:spcAft>
                <a:spcPts val="0"/>
              </a:spcAft>
              <a:buNone/>
            </a:pPr>
            <a:r>
              <a:rPr lang="en" sz="2800" b="1"/>
              <a:t>Hàm mục tiêu thông dụng</a:t>
            </a:r>
            <a:endParaRPr sz="2800" b="1"/>
          </a:p>
        </p:txBody>
      </p:sp>
      <p:pic>
        <p:nvPicPr>
          <p:cNvPr id="248" name="Google Shape;248;p39"/>
          <p:cNvPicPr preferRelativeResize="0"/>
          <p:nvPr/>
        </p:nvPicPr>
        <p:blipFill>
          <a:blip r:embed="rId3">
            <a:alphaModFix/>
          </a:blip>
          <a:stretch>
            <a:fillRect/>
          </a:stretch>
        </p:blipFill>
        <p:spPr>
          <a:xfrm>
            <a:off x="2828925" y="1647138"/>
            <a:ext cx="3486150" cy="600075"/>
          </a:xfrm>
          <a:prstGeom prst="rect">
            <a:avLst/>
          </a:prstGeom>
          <a:noFill/>
          <a:ln>
            <a:noFill/>
          </a:ln>
        </p:spPr>
      </p:pic>
      <p:sp>
        <p:nvSpPr>
          <p:cNvPr id="249" name="Google Shape;249;p39"/>
          <p:cNvSpPr txBox="1">
            <a:spLocks noGrp="1"/>
          </p:cNvSpPr>
          <p:nvPr>
            <p:ph type="subTitle" idx="1"/>
          </p:nvPr>
        </p:nvSpPr>
        <p:spPr>
          <a:xfrm>
            <a:off x="812750" y="1151813"/>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Cross Entropy Loss</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Trong đó p là xác suất thực tế, q là xác suất dự báo.</a:t>
            </a:r>
            <a:endParaRPr sz="1800">
              <a:solidFill>
                <a:schemeClr val="dk1"/>
              </a:solidFill>
            </a:endParaRPr>
          </a:p>
          <a:p>
            <a:pPr marL="0" lvl="0" indent="457200" algn="l" rtl="0">
              <a:lnSpc>
                <a:spcPct val="100000"/>
              </a:lnSpc>
              <a:spcBef>
                <a:spcPts val="0"/>
              </a:spcBef>
              <a:spcAft>
                <a:spcPts val="0"/>
              </a:spcAft>
              <a:buNone/>
            </a:pPr>
            <a:r>
              <a:rPr lang="en" sz="1800">
                <a:solidFill>
                  <a:schemeClr val="dk1"/>
                </a:solidFill>
              </a:rPr>
              <a:t>Trong bài toán phân loại, p</a:t>
            </a:r>
            <a:r>
              <a:rPr lang="en" sz="1800" baseline="-25000">
                <a:solidFill>
                  <a:schemeClr val="dk1"/>
                </a:solidFill>
              </a:rPr>
              <a:t>i </a:t>
            </a:r>
            <a:r>
              <a:rPr lang="en" sz="1800">
                <a:solidFill>
                  <a:schemeClr val="dk1"/>
                </a:solidFill>
              </a:rPr>
              <a:t>chỉ nhận giá trị 0 hoặc 1, do đó, ta có thể viết lại hàm Cross Entropy Loss như sau:</a:t>
            </a:r>
            <a:endParaRPr sz="18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 sz="1800">
                <a:solidFill>
                  <a:srgbClr val="333333"/>
                </a:solidFill>
                <a:highlight>
                  <a:srgbClr val="FFFFFF"/>
                </a:highlight>
              </a:rPr>
              <a:t>CE(p,q) = −α</a:t>
            </a:r>
            <a:r>
              <a:rPr lang="en" sz="1800" baseline="-25000">
                <a:solidFill>
                  <a:schemeClr val="dk1"/>
                </a:solidFill>
              </a:rPr>
              <a:t>i</a:t>
            </a:r>
            <a:r>
              <a:rPr lang="en" sz="1800">
                <a:solidFill>
                  <a:srgbClr val="333333"/>
                </a:solidFill>
                <a:highlight>
                  <a:srgbClr val="FFFFFF"/>
                </a:highlight>
              </a:rPr>
              <a:t>log(q</a:t>
            </a:r>
            <a:r>
              <a:rPr lang="en" sz="1800" baseline="-25000">
                <a:solidFill>
                  <a:schemeClr val="dk1"/>
                </a:solidFill>
              </a:rPr>
              <a:t>i</a:t>
            </a:r>
            <a:r>
              <a:rPr lang="en" sz="1800">
                <a:solidFill>
                  <a:srgbClr val="333333"/>
                </a:solidFill>
                <a:highlight>
                  <a:srgbClr val="FFFFFF"/>
                </a:highlight>
              </a:rPr>
              <a:t>),   Với </a:t>
            </a:r>
            <a:r>
              <a:rPr lang="en" sz="1800">
                <a:solidFill>
                  <a:schemeClr val="dk1"/>
                </a:solidFill>
              </a:rPr>
              <a:t>p</a:t>
            </a:r>
            <a:r>
              <a:rPr lang="en" sz="1800" baseline="-25000">
                <a:solidFill>
                  <a:schemeClr val="dk1"/>
                </a:solidFill>
              </a:rPr>
              <a:t>i </a:t>
            </a:r>
            <a:r>
              <a:rPr lang="en" sz="1800">
                <a:solidFill>
                  <a:srgbClr val="333333"/>
                </a:solidFill>
                <a:highlight>
                  <a:srgbClr val="FFFFFF"/>
                </a:highlight>
              </a:rPr>
              <a:t>= 1</a:t>
            </a:r>
            <a:endParaRPr sz="18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 sz="1800">
                <a:solidFill>
                  <a:srgbClr val="333333"/>
                </a:solidFill>
                <a:highlight>
                  <a:srgbClr val="FFFFFF"/>
                </a:highlight>
              </a:rPr>
              <a:t>BCE(p,q) = −αilog(qi),   Với </a:t>
            </a:r>
            <a:r>
              <a:rPr lang="en" sz="1800">
                <a:solidFill>
                  <a:schemeClr val="dk1"/>
                </a:solidFill>
              </a:rPr>
              <a:t>p</a:t>
            </a:r>
            <a:r>
              <a:rPr lang="en" sz="1800" baseline="-25000">
                <a:solidFill>
                  <a:schemeClr val="dk1"/>
                </a:solidFill>
              </a:rPr>
              <a:t>i </a:t>
            </a:r>
            <a:r>
              <a:rPr lang="en" sz="1800">
                <a:solidFill>
                  <a:srgbClr val="333333"/>
                </a:solidFill>
                <a:highlight>
                  <a:srgbClr val="FFFFFF"/>
                </a:highlight>
              </a:rPr>
              <a:t>= 1</a:t>
            </a:r>
            <a:endParaRPr sz="1800">
              <a:solidFill>
                <a:srgbClr val="333333"/>
              </a:solidFill>
              <a:highlight>
                <a:srgbClr val="FFFFFF"/>
              </a:highlight>
            </a:endParaRPr>
          </a:p>
          <a:p>
            <a:pPr marL="0" lvl="0" indent="457200" algn="ctr" rtl="0">
              <a:lnSpc>
                <a:spcPct val="100000"/>
              </a:lnSpc>
              <a:spcBef>
                <a:spcPts val="0"/>
              </a:spcBef>
              <a:spcAft>
                <a:spcPts val="0"/>
              </a:spcAft>
              <a:buNone/>
            </a:pPr>
            <a:endParaRPr sz="1800">
              <a:solidFill>
                <a:schemeClr val="dk1"/>
              </a:solidFill>
            </a:endParaRPr>
          </a:p>
          <a:p>
            <a:pPr marL="25400" lvl="0" indent="0" algn="ctr" rtl="0">
              <a:lnSpc>
                <a:spcPct val="115000"/>
              </a:lnSpc>
              <a:spcBef>
                <a:spcPts val="0"/>
              </a:spcBef>
              <a:spcAft>
                <a:spcPts val="0"/>
              </a:spcAft>
              <a:buNone/>
            </a:pP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a:p>
            <a:pPr marL="0" lvl="0" indent="0" algn="ctr" rtl="0">
              <a:spcBef>
                <a:spcPts val="0"/>
              </a:spcBef>
              <a:spcAft>
                <a:spcPts val="0"/>
              </a:spcAft>
              <a:buNone/>
            </a:pPr>
            <a:r>
              <a:rPr lang="en" sz="2800" b="1"/>
              <a:t>Hàm mục tiêu thông dụng</a:t>
            </a:r>
            <a:endParaRPr sz="2800" b="1"/>
          </a:p>
        </p:txBody>
      </p:sp>
      <p:sp>
        <p:nvSpPr>
          <p:cNvPr id="255" name="Google Shape;255;p40"/>
          <p:cNvSpPr txBox="1">
            <a:spLocks noGrp="1"/>
          </p:cNvSpPr>
          <p:nvPr>
            <p:ph type="subTitle" idx="1"/>
          </p:nvPr>
        </p:nvSpPr>
        <p:spPr>
          <a:xfrm>
            <a:off x="800075" y="1062638"/>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Balanced Cross Entropy Loss</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Với dữ liệu mất cân bằng, CEL được điều chỉnh bằng cách nhân thêm hệ số:</a:t>
            </a:r>
            <a:endParaRPr sz="1800">
              <a:solidFill>
                <a:schemeClr val="dk1"/>
              </a:solidFill>
            </a:endParaRPr>
          </a:p>
          <a:p>
            <a:pPr marL="0" lvl="0" indent="0" algn="ctr" rtl="0">
              <a:lnSpc>
                <a:spcPct val="115000"/>
              </a:lnSpc>
              <a:spcBef>
                <a:spcPts val="0"/>
              </a:spcBef>
              <a:spcAft>
                <a:spcPts val="0"/>
              </a:spcAft>
              <a:buNone/>
            </a:pPr>
            <a:r>
              <a:rPr lang="en" sz="1800">
                <a:solidFill>
                  <a:srgbClr val="333333"/>
                </a:solidFill>
                <a:highlight>
                  <a:srgbClr val="FFFFFF"/>
                </a:highlight>
              </a:rPr>
              <a:t>BCE(p,q) = −α</a:t>
            </a:r>
            <a:r>
              <a:rPr lang="en" sz="1800" baseline="-25000">
                <a:solidFill>
                  <a:schemeClr val="dk1"/>
                </a:solidFill>
              </a:rPr>
              <a:t>i </a:t>
            </a:r>
            <a:r>
              <a:rPr lang="en" sz="1800">
                <a:solidFill>
                  <a:srgbClr val="333333"/>
                </a:solidFill>
                <a:highlight>
                  <a:srgbClr val="FFFFFF"/>
                </a:highlight>
              </a:rPr>
              <a:t>log(q</a:t>
            </a:r>
            <a:r>
              <a:rPr lang="en" sz="1800" baseline="-25000">
                <a:solidFill>
                  <a:schemeClr val="dk1"/>
                </a:solidFill>
              </a:rPr>
              <a:t>i </a:t>
            </a:r>
            <a:r>
              <a:rPr lang="en" sz="1800">
                <a:solidFill>
                  <a:srgbClr val="333333"/>
                </a:solidFill>
                <a:highlight>
                  <a:srgbClr val="FFFFFF"/>
                </a:highlight>
              </a:rPr>
              <a:t>),   Với </a:t>
            </a:r>
            <a:r>
              <a:rPr lang="en" sz="1800">
                <a:solidFill>
                  <a:schemeClr val="dk1"/>
                </a:solidFill>
              </a:rPr>
              <a:t>p</a:t>
            </a:r>
            <a:r>
              <a:rPr lang="en" sz="1800" baseline="-25000">
                <a:solidFill>
                  <a:schemeClr val="dk1"/>
                </a:solidFill>
              </a:rPr>
              <a:t>i </a:t>
            </a:r>
            <a:r>
              <a:rPr lang="en" sz="1800">
                <a:solidFill>
                  <a:srgbClr val="333333"/>
                </a:solidFill>
                <a:highlight>
                  <a:srgbClr val="FFFFFF"/>
                </a:highlight>
              </a:rPr>
              <a:t>= 1</a:t>
            </a:r>
            <a:endParaRPr sz="1800">
              <a:solidFill>
                <a:srgbClr val="333333"/>
              </a:solidFill>
              <a:highlight>
                <a:srgbClr val="FFFFFF"/>
              </a:highlight>
            </a:endParaRPr>
          </a:p>
          <a:p>
            <a:pPr marL="0" lvl="0" indent="0" algn="ctr" rtl="0">
              <a:lnSpc>
                <a:spcPct val="115000"/>
              </a:lnSpc>
              <a:spcBef>
                <a:spcPts val="0"/>
              </a:spcBef>
              <a:spcAft>
                <a:spcPts val="0"/>
              </a:spcAft>
              <a:buNone/>
            </a:pPr>
            <a:r>
              <a:rPr lang="en" sz="1800">
                <a:solidFill>
                  <a:srgbClr val="333333"/>
                </a:solidFill>
                <a:highlight>
                  <a:srgbClr val="FFFFFF"/>
                </a:highlight>
              </a:rPr>
              <a:t>Trong đó −α</a:t>
            </a:r>
            <a:r>
              <a:rPr lang="en" sz="1800" baseline="-25000">
                <a:solidFill>
                  <a:schemeClr val="dk1"/>
                </a:solidFill>
              </a:rPr>
              <a:t>i</a:t>
            </a:r>
            <a:r>
              <a:rPr lang="en" sz="1800">
                <a:solidFill>
                  <a:srgbClr val="333333"/>
                </a:solidFill>
                <a:highlight>
                  <a:srgbClr val="FFFFFF"/>
                </a:highlight>
              </a:rPr>
              <a:t> = 1/(f</a:t>
            </a:r>
            <a:r>
              <a:rPr lang="en" sz="1800" baseline="-25000">
                <a:solidFill>
                  <a:schemeClr val="dk1"/>
                </a:solidFill>
              </a:rPr>
              <a:t>i</a:t>
            </a:r>
            <a:r>
              <a:rPr lang="en" sz="1800">
                <a:solidFill>
                  <a:srgbClr val="333333"/>
                </a:solidFill>
                <a:highlight>
                  <a:srgbClr val="FFFFFF"/>
                </a:highlight>
              </a:rPr>
              <a:t>+ϵ)</a:t>
            </a:r>
            <a:endParaRPr sz="1800">
              <a:solidFill>
                <a:srgbClr val="333333"/>
              </a:solidFill>
              <a:highlight>
                <a:srgbClr val="FFFFFF"/>
              </a:highlight>
            </a:endParaRPr>
          </a:p>
          <a:p>
            <a:pPr marL="457200" lvl="0" indent="-342900" algn="l" rtl="0">
              <a:lnSpc>
                <a:spcPct val="115000"/>
              </a:lnSpc>
              <a:spcBef>
                <a:spcPts val="0"/>
              </a:spcBef>
              <a:spcAft>
                <a:spcPts val="0"/>
              </a:spcAft>
              <a:buClr>
                <a:srgbClr val="333333"/>
              </a:buClr>
              <a:buSzPts val="1800"/>
              <a:buChar char="●"/>
            </a:pPr>
            <a:r>
              <a:rPr lang="en" sz="1800">
                <a:solidFill>
                  <a:srgbClr val="333333"/>
                </a:solidFill>
                <a:highlight>
                  <a:srgbClr val="FFFFFF"/>
                </a:highlight>
              </a:rPr>
              <a:t>Focal Loss</a:t>
            </a:r>
            <a:endParaRPr sz="1800">
              <a:solidFill>
                <a:srgbClr val="333333"/>
              </a:solidFill>
              <a:highlight>
                <a:srgbClr val="FFFFFF"/>
              </a:highlight>
            </a:endParaRPr>
          </a:p>
          <a:p>
            <a:pPr marL="0" lvl="0" indent="0" algn="ctr" rtl="0">
              <a:lnSpc>
                <a:spcPct val="115000"/>
              </a:lnSpc>
              <a:spcBef>
                <a:spcPts val="0"/>
              </a:spcBef>
              <a:spcAft>
                <a:spcPts val="0"/>
              </a:spcAft>
              <a:buNone/>
            </a:pPr>
            <a:r>
              <a:rPr lang="en" sz="1800">
                <a:solidFill>
                  <a:srgbClr val="333333"/>
                </a:solidFill>
                <a:highlight>
                  <a:srgbClr val="FFFFFF"/>
                </a:highlight>
              </a:rPr>
              <a:t>FL(p,q) = −α</a:t>
            </a:r>
            <a:r>
              <a:rPr lang="en" sz="1800" baseline="-25000">
                <a:solidFill>
                  <a:schemeClr val="dk1"/>
                </a:solidFill>
              </a:rPr>
              <a:t>i </a:t>
            </a:r>
            <a:r>
              <a:rPr lang="en" sz="1800">
                <a:solidFill>
                  <a:srgbClr val="333333"/>
                </a:solidFill>
                <a:highlight>
                  <a:srgbClr val="FFFFFF"/>
                </a:highlight>
              </a:rPr>
              <a:t>(1-q</a:t>
            </a:r>
            <a:r>
              <a:rPr lang="en" sz="1800" baseline="-25000">
                <a:solidFill>
                  <a:schemeClr val="dk1"/>
                </a:solidFill>
              </a:rPr>
              <a:t>i</a:t>
            </a:r>
            <a:r>
              <a:rPr lang="en" sz="1800">
                <a:solidFill>
                  <a:srgbClr val="333333"/>
                </a:solidFill>
                <a:highlight>
                  <a:srgbClr val="FFFFFF"/>
                </a:highlight>
              </a:rPr>
              <a:t>)</a:t>
            </a:r>
            <a:r>
              <a:rPr lang="en" sz="1800" baseline="30000">
                <a:solidFill>
                  <a:schemeClr val="dk1"/>
                </a:solidFill>
              </a:rPr>
              <a:t>λ</a:t>
            </a:r>
            <a:r>
              <a:rPr lang="en" sz="1800">
                <a:solidFill>
                  <a:srgbClr val="333333"/>
                </a:solidFill>
                <a:highlight>
                  <a:srgbClr val="FFFFFF"/>
                </a:highlight>
              </a:rPr>
              <a:t> log(q</a:t>
            </a:r>
            <a:r>
              <a:rPr lang="en" sz="1800" baseline="-25000">
                <a:solidFill>
                  <a:schemeClr val="dk1"/>
                </a:solidFill>
              </a:rPr>
              <a:t>i </a:t>
            </a:r>
            <a:r>
              <a:rPr lang="en" sz="1800">
                <a:solidFill>
                  <a:srgbClr val="333333"/>
                </a:solidFill>
                <a:highlight>
                  <a:srgbClr val="FFFFFF"/>
                </a:highlight>
              </a:rPr>
              <a:t>),   Với </a:t>
            </a:r>
            <a:r>
              <a:rPr lang="en" sz="1800">
                <a:solidFill>
                  <a:schemeClr val="dk1"/>
                </a:solidFill>
              </a:rPr>
              <a:t>p</a:t>
            </a:r>
            <a:r>
              <a:rPr lang="en" sz="1800" baseline="-25000">
                <a:solidFill>
                  <a:schemeClr val="dk1"/>
                </a:solidFill>
              </a:rPr>
              <a:t>i </a:t>
            </a:r>
            <a:r>
              <a:rPr lang="en" sz="1800">
                <a:solidFill>
                  <a:srgbClr val="333333"/>
                </a:solidFill>
                <a:highlight>
                  <a:srgbClr val="FFFFFF"/>
                </a:highlight>
              </a:rPr>
              <a:t>= 1</a:t>
            </a:r>
            <a:endParaRPr sz="1800">
              <a:solidFill>
                <a:srgbClr val="333333"/>
              </a:solidFill>
              <a:highlight>
                <a:srgbClr val="FFFFFF"/>
              </a:highlight>
            </a:endParaRPr>
          </a:p>
          <a:p>
            <a:pPr marL="0" lvl="0" indent="0" algn="ctr" rtl="0">
              <a:lnSpc>
                <a:spcPct val="115000"/>
              </a:lnSpc>
              <a:spcBef>
                <a:spcPts val="0"/>
              </a:spcBef>
              <a:spcAft>
                <a:spcPts val="0"/>
              </a:spcAft>
              <a:buNone/>
            </a:pPr>
            <a:r>
              <a:rPr lang="en" sz="1800">
                <a:solidFill>
                  <a:srgbClr val="333333"/>
                </a:solidFill>
                <a:highlight>
                  <a:srgbClr val="FFFFFF"/>
                </a:highlight>
              </a:rPr>
              <a:t>Với </a:t>
            </a:r>
            <a:r>
              <a:rPr lang="en" sz="1800">
                <a:solidFill>
                  <a:schemeClr val="dk1"/>
                </a:solidFill>
                <a:latin typeface="Times New Roman"/>
                <a:ea typeface="Times New Roman"/>
                <a:cs typeface="Times New Roman"/>
                <a:sym typeface="Times New Roman"/>
              </a:rPr>
              <a:t>λ</a:t>
            </a:r>
            <a:r>
              <a:rPr lang="en" sz="1800">
                <a:solidFill>
                  <a:srgbClr val="333333"/>
                </a:solidFill>
                <a:highlight>
                  <a:srgbClr val="FFFFFF"/>
                </a:highlight>
              </a:rPr>
              <a:t>∈[0,5]</a:t>
            </a:r>
            <a:endParaRPr sz="1800">
              <a:solidFill>
                <a:schemeClr val="dk1"/>
              </a:solidFill>
              <a:latin typeface="Times New Roman"/>
              <a:ea typeface="Times New Roman"/>
              <a:cs typeface="Times New Roman"/>
              <a:sym typeface="Times New Roman"/>
            </a:endParaRPr>
          </a:p>
          <a:p>
            <a:pPr marL="914400" lvl="0" indent="0" algn="ctr" rtl="0">
              <a:lnSpc>
                <a:spcPct val="115000"/>
              </a:lnSpc>
              <a:spcBef>
                <a:spcPts val="0"/>
              </a:spcBef>
              <a:spcAft>
                <a:spcPts val="0"/>
              </a:spcAft>
              <a:buNone/>
            </a:pPr>
            <a:endParaRPr sz="1800">
              <a:solidFill>
                <a:srgbClr val="333333"/>
              </a:solidFill>
              <a:highlight>
                <a:srgbClr val="FFFFFF"/>
              </a:highlight>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ctr" rtl="0">
              <a:lnSpc>
                <a:spcPct val="115000"/>
              </a:lnSpc>
              <a:spcBef>
                <a:spcPts val="0"/>
              </a:spcBef>
              <a:spcAft>
                <a:spcPts val="0"/>
              </a:spcAft>
              <a:buNone/>
            </a:pPr>
            <a:endParaRPr sz="1800">
              <a:solidFill>
                <a:srgbClr val="333333"/>
              </a:solidFill>
              <a:highlight>
                <a:srgbClr val="FFFFFF"/>
              </a:highlight>
            </a:endParaRPr>
          </a:p>
          <a:p>
            <a:pPr marL="25400" lvl="0" indent="0" algn="ctr" rtl="0">
              <a:lnSpc>
                <a:spcPct val="115000"/>
              </a:lnSpc>
              <a:spcBef>
                <a:spcPts val="0"/>
              </a:spcBef>
              <a:spcAft>
                <a:spcPts val="0"/>
              </a:spcAft>
              <a:buNone/>
            </a:pP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ctrTitle"/>
          </p:nvPr>
        </p:nvSpPr>
        <p:spPr>
          <a:xfrm>
            <a:off x="311700" y="158400"/>
            <a:ext cx="8520600" cy="7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Mạng nơ-ron Tích chập</a:t>
            </a:r>
            <a:endParaRPr sz="2800" b="1"/>
          </a:p>
          <a:p>
            <a:pPr marL="0" lvl="0" indent="0" algn="ctr" rtl="0">
              <a:spcBef>
                <a:spcPts val="0"/>
              </a:spcBef>
              <a:spcAft>
                <a:spcPts val="0"/>
              </a:spcAft>
              <a:buNone/>
            </a:pPr>
            <a:r>
              <a:rPr lang="en" sz="2800" b="1"/>
              <a:t>Hàm mục tiêu thông dụng</a:t>
            </a:r>
            <a:endParaRPr sz="2800" b="1"/>
          </a:p>
        </p:txBody>
      </p:sp>
      <p:sp>
        <p:nvSpPr>
          <p:cNvPr id="261" name="Google Shape;261;p41"/>
          <p:cNvSpPr txBox="1">
            <a:spLocks noGrp="1"/>
          </p:cNvSpPr>
          <p:nvPr>
            <p:ph type="subTitle" idx="1"/>
          </p:nvPr>
        </p:nvSpPr>
        <p:spPr>
          <a:xfrm>
            <a:off x="800075" y="1062638"/>
            <a:ext cx="7811700" cy="34263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solidFill>
                  <a:schemeClr val="dk1"/>
                </a:solidFill>
              </a:rPr>
              <a:t>Hàm mục tiêu hình học, Intersection over Union</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rgbClr val="333333"/>
              </a:buClr>
              <a:buSzPts val="1800"/>
              <a:buChar char="●"/>
            </a:pPr>
            <a:r>
              <a:rPr lang="en" sz="1800">
                <a:solidFill>
                  <a:srgbClr val="333333"/>
                </a:solidFill>
                <a:highlight>
                  <a:srgbClr val="FFFFFF"/>
                </a:highlight>
              </a:rPr>
              <a:t>Dice Loss</a:t>
            </a:r>
            <a:endParaRPr sz="1800">
              <a:solidFill>
                <a:srgbClr val="333333"/>
              </a:solidFill>
              <a:highlight>
                <a:srgbClr val="FFFFFF"/>
              </a:highlight>
            </a:endParaRPr>
          </a:p>
          <a:p>
            <a:pPr marL="0" lvl="0" indent="0" algn="ctr"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914400" lvl="0" indent="0" algn="ctr" rtl="0">
              <a:lnSpc>
                <a:spcPct val="115000"/>
              </a:lnSpc>
              <a:spcBef>
                <a:spcPts val="0"/>
              </a:spcBef>
              <a:spcAft>
                <a:spcPts val="0"/>
              </a:spcAft>
              <a:buNone/>
            </a:pPr>
            <a:endParaRPr sz="1800">
              <a:solidFill>
                <a:srgbClr val="333333"/>
              </a:solidFill>
              <a:highlight>
                <a:srgbClr val="FFFFFF"/>
              </a:highlight>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ctr" rtl="0">
              <a:lnSpc>
                <a:spcPct val="115000"/>
              </a:lnSpc>
              <a:spcBef>
                <a:spcPts val="0"/>
              </a:spcBef>
              <a:spcAft>
                <a:spcPts val="0"/>
              </a:spcAft>
              <a:buNone/>
            </a:pPr>
            <a:endParaRPr sz="1800">
              <a:solidFill>
                <a:srgbClr val="333333"/>
              </a:solidFill>
              <a:highlight>
                <a:srgbClr val="FFFFFF"/>
              </a:highlight>
            </a:endParaRPr>
          </a:p>
          <a:p>
            <a:pPr marL="25400" lvl="0" indent="0" algn="ctr" rtl="0">
              <a:lnSpc>
                <a:spcPct val="115000"/>
              </a:lnSpc>
              <a:spcBef>
                <a:spcPts val="0"/>
              </a:spcBef>
              <a:spcAft>
                <a:spcPts val="0"/>
              </a:spcAft>
              <a:buNone/>
            </a:pPr>
            <a:endParaRPr sz="1800">
              <a:solidFill>
                <a:schemeClr val="dk1"/>
              </a:solidFill>
            </a:endParaRPr>
          </a:p>
          <a:p>
            <a:pPr marL="0" lvl="0" indent="0" algn="ctr" rtl="0">
              <a:lnSpc>
                <a:spcPct val="100000"/>
              </a:lnSpc>
              <a:spcBef>
                <a:spcPts val="0"/>
              </a:spcBef>
              <a:spcAft>
                <a:spcPts val="0"/>
              </a:spcAft>
              <a:buNone/>
            </a:pPr>
            <a:endParaRPr sz="1400">
              <a:solidFill>
                <a:schemeClr val="dk1"/>
              </a:solidFill>
              <a:latin typeface="Times New Roman"/>
              <a:ea typeface="Times New Roman"/>
              <a:cs typeface="Times New Roman"/>
              <a:sym typeface="Times New Roman"/>
            </a:endParaRPr>
          </a:p>
        </p:txBody>
      </p:sp>
      <p:pic>
        <p:nvPicPr>
          <p:cNvPr id="262" name="Google Shape;262;p41"/>
          <p:cNvPicPr preferRelativeResize="0"/>
          <p:nvPr/>
        </p:nvPicPr>
        <p:blipFill>
          <a:blip r:embed="rId3">
            <a:alphaModFix/>
          </a:blip>
          <a:stretch>
            <a:fillRect/>
          </a:stretch>
        </p:blipFill>
        <p:spPr>
          <a:xfrm>
            <a:off x="3525625" y="1508775"/>
            <a:ext cx="1539326" cy="1200675"/>
          </a:xfrm>
          <a:prstGeom prst="rect">
            <a:avLst/>
          </a:prstGeom>
          <a:noFill/>
          <a:ln>
            <a:noFill/>
          </a:ln>
        </p:spPr>
      </p:pic>
      <p:pic>
        <p:nvPicPr>
          <p:cNvPr id="263" name="Google Shape;263;p41"/>
          <p:cNvPicPr preferRelativeResize="0"/>
          <p:nvPr/>
        </p:nvPicPr>
        <p:blipFill>
          <a:blip r:embed="rId4">
            <a:alphaModFix/>
          </a:blip>
          <a:stretch>
            <a:fillRect/>
          </a:stretch>
        </p:blipFill>
        <p:spPr>
          <a:xfrm>
            <a:off x="3126700" y="3147400"/>
            <a:ext cx="2758049" cy="146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476250"/>
            <a:ext cx="8520600" cy="113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Nội dung</a:t>
            </a:r>
            <a:endParaRPr/>
          </a:p>
        </p:txBody>
      </p:sp>
      <p:sp>
        <p:nvSpPr>
          <p:cNvPr id="67" name="Google Shape;67;p15"/>
          <p:cNvSpPr txBox="1">
            <a:spLocks noGrp="1"/>
          </p:cNvSpPr>
          <p:nvPr>
            <p:ph type="subTitle" idx="1"/>
          </p:nvPr>
        </p:nvSpPr>
        <p:spPr>
          <a:xfrm>
            <a:off x="1651275" y="1795775"/>
            <a:ext cx="5841300" cy="2827800"/>
          </a:xfrm>
          <a:prstGeom prst="rect">
            <a:avLst/>
          </a:prstGeom>
        </p:spPr>
        <p:txBody>
          <a:bodyPr spcFirstLastPara="1" wrap="square" lIns="91425" tIns="91425" rIns="91425" bIns="91425" anchor="t" anchorCtr="0">
            <a:noAutofit/>
          </a:bodyPr>
          <a:lstStyle/>
          <a:p>
            <a:pPr marL="457200" lvl="0" indent="-406400" algn="just" rtl="0">
              <a:spcBef>
                <a:spcPts val="0"/>
              </a:spcBef>
              <a:spcAft>
                <a:spcPts val="0"/>
              </a:spcAft>
              <a:buSzPts val="2800"/>
              <a:buAutoNum type="arabicPeriod"/>
            </a:pPr>
            <a:r>
              <a:rPr lang="en"/>
              <a:t>Một số vấn đề về AI trong Y tế</a:t>
            </a:r>
            <a:endParaRPr/>
          </a:p>
          <a:p>
            <a:pPr marL="457200" lvl="0" indent="-406400" algn="just" rtl="0">
              <a:spcBef>
                <a:spcPts val="0"/>
              </a:spcBef>
              <a:spcAft>
                <a:spcPts val="0"/>
              </a:spcAft>
              <a:buSzPts val="2800"/>
              <a:buAutoNum type="arabicPeriod"/>
            </a:pPr>
            <a:r>
              <a:rPr lang="en"/>
              <a:t>Mạng Nơ-ron Tích chập</a:t>
            </a:r>
            <a:endParaRPr/>
          </a:p>
          <a:p>
            <a:pPr marL="457200" lvl="0" indent="-406400" algn="just" rtl="0">
              <a:spcBef>
                <a:spcPts val="0"/>
              </a:spcBef>
              <a:spcAft>
                <a:spcPts val="0"/>
              </a:spcAft>
              <a:buSzPts val="2800"/>
              <a:buAutoNum type="arabicPeriod"/>
            </a:pPr>
            <a:r>
              <a:rPr lang="en"/>
              <a:t>Bài toán phân loại ung thư phổi</a:t>
            </a:r>
            <a:endParaRPr/>
          </a:p>
        </p:txBody>
      </p:sp>
      <p:pic>
        <p:nvPicPr>
          <p:cNvPr id="68" name="Google Shape;68;p15"/>
          <p:cNvPicPr preferRelativeResize="0"/>
          <p:nvPr/>
        </p:nvPicPr>
        <p:blipFill>
          <a:blip r:embed="rId3">
            <a:alphaModFix/>
          </a:blip>
          <a:stretch>
            <a:fillRect/>
          </a:stretch>
        </p:blipFill>
        <p:spPr>
          <a:xfrm>
            <a:off x="311700" y="1691075"/>
            <a:ext cx="1201025" cy="88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ctrTitle"/>
          </p:nvPr>
        </p:nvSpPr>
        <p:spPr>
          <a:xfrm>
            <a:off x="311700" y="476250"/>
            <a:ext cx="8520600" cy="113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Nội dung</a:t>
            </a:r>
            <a:endParaRPr/>
          </a:p>
        </p:txBody>
      </p:sp>
      <p:sp>
        <p:nvSpPr>
          <p:cNvPr id="269" name="Google Shape;269;p42"/>
          <p:cNvSpPr txBox="1">
            <a:spLocks noGrp="1"/>
          </p:cNvSpPr>
          <p:nvPr>
            <p:ph type="subTitle" idx="1"/>
          </p:nvPr>
        </p:nvSpPr>
        <p:spPr>
          <a:xfrm>
            <a:off x="1651275" y="1795775"/>
            <a:ext cx="5841300" cy="2827800"/>
          </a:xfrm>
          <a:prstGeom prst="rect">
            <a:avLst/>
          </a:prstGeom>
        </p:spPr>
        <p:txBody>
          <a:bodyPr spcFirstLastPara="1" wrap="square" lIns="91425" tIns="91425" rIns="91425" bIns="91425" anchor="t" anchorCtr="0">
            <a:noAutofit/>
          </a:bodyPr>
          <a:lstStyle/>
          <a:p>
            <a:pPr marL="457200" lvl="0" indent="-406400" algn="just" rtl="0">
              <a:spcBef>
                <a:spcPts val="0"/>
              </a:spcBef>
              <a:spcAft>
                <a:spcPts val="0"/>
              </a:spcAft>
              <a:buSzPts val="2800"/>
              <a:buAutoNum type="arabicPeriod"/>
            </a:pPr>
            <a:r>
              <a:rPr lang="en"/>
              <a:t>Một số vấn đề về AI trong Y tế</a:t>
            </a:r>
            <a:endParaRPr/>
          </a:p>
          <a:p>
            <a:pPr marL="457200" lvl="0" indent="-406400" algn="just" rtl="0">
              <a:spcBef>
                <a:spcPts val="0"/>
              </a:spcBef>
              <a:spcAft>
                <a:spcPts val="0"/>
              </a:spcAft>
              <a:buSzPts val="2800"/>
              <a:buAutoNum type="arabicPeriod"/>
            </a:pPr>
            <a:r>
              <a:rPr lang="en"/>
              <a:t>Mạng Nơ-ron Tích chập</a:t>
            </a:r>
            <a:endParaRPr/>
          </a:p>
          <a:p>
            <a:pPr marL="457200" lvl="0" indent="-406400" algn="just" rtl="0">
              <a:spcBef>
                <a:spcPts val="0"/>
              </a:spcBef>
              <a:spcAft>
                <a:spcPts val="0"/>
              </a:spcAft>
              <a:buSzPts val="2800"/>
              <a:buAutoNum type="arabicPeriod"/>
            </a:pPr>
            <a:r>
              <a:rPr lang="en"/>
              <a:t>Bài toán phân loại ung thư phổi</a:t>
            </a:r>
            <a:endParaRPr/>
          </a:p>
        </p:txBody>
      </p:sp>
      <p:pic>
        <p:nvPicPr>
          <p:cNvPr id="270" name="Google Shape;270;p42"/>
          <p:cNvPicPr preferRelativeResize="0"/>
          <p:nvPr/>
        </p:nvPicPr>
        <p:blipFill>
          <a:blip r:embed="rId3">
            <a:alphaModFix/>
          </a:blip>
          <a:stretch>
            <a:fillRect/>
          </a:stretch>
        </p:blipFill>
        <p:spPr>
          <a:xfrm>
            <a:off x="311700" y="2514850"/>
            <a:ext cx="1201025" cy="88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311700" y="1738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UNG THƯ PHỔI - </a:t>
            </a:r>
            <a:endParaRPr/>
          </a:p>
          <a:p>
            <a:pPr marL="0" lvl="0" indent="0" algn="ctr" rtl="0">
              <a:spcBef>
                <a:spcPts val="0"/>
              </a:spcBef>
              <a:spcAft>
                <a:spcPts val="0"/>
              </a:spcAft>
              <a:buNone/>
            </a:pPr>
            <a:r>
              <a:rPr lang="en"/>
              <a:t>VẤN ĐỀ HÀNG ĐẦU CỦA Y TẾ</a:t>
            </a:r>
            <a:endParaRPr/>
          </a:p>
        </p:txBody>
      </p:sp>
      <p:sp>
        <p:nvSpPr>
          <p:cNvPr id="276" name="Google Shape;27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Top 10 bệnh gây tử vong trên thế giới</a:t>
            </a:r>
            <a:endParaRPr/>
          </a:p>
        </p:txBody>
      </p:sp>
      <p:pic>
        <p:nvPicPr>
          <p:cNvPr id="277" name="Google Shape;277;p43"/>
          <p:cNvPicPr preferRelativeResize="0"/>
          <p:nvPr/>
        </p:nvPicPr>
        <p:blipFill rotWithShape="1">
          <a:blip r:embed="rId3">
            <a:alphaModFix/>
          </a:blip>
          <a:srcRect l="3330" r="-3329"/>
          <a:stretch/>
        </p:blipFill>
        <p:spPr>
          <a:xfrm>
            <a:off x="2007400" y="1588275"/>
            <a:ext cx="5581650" cy="3219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234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UNG THƯ PHỔI - </a:t>
            </a:r>
            <a:endParaRPr/>
          </a:p>
          <a:p>
            <a:pPr marL="0" lvl="0" indent="0" algn="ctr" rtl="0">
              <a:spcBef>
                <a:spcPts val="0"/>
              </a:spcBef>
              <a:spcAft>
                <a:spcPts val="0"/>
              </a:spcAft>
              <a:buClr>
                <a:schemeClr val="dk1"/>
              </a:buClr>
              <a:buSzPts val="1100"/>
              <a:buFont typeface="Arial"/>
              <a:buNone/>
            </a:pPr>
            <a:r>
              <a:rPr lang="en"/>
              <a:t>VẤN ĐỀ HÀNG ĐẦU CỦA Y TẾ</a:t>
            </a:r>
            <a:endParaRPr/>
          </a:p>
          <a:p>
            <a:pPr marL="0" lvl="0" indent="0" algn="ctr" rtl="0">
              <a:spcBef>
                <a:spcPts val="0"/>
              </a:spcBef>
              <a:spcAft>
                <a:spcPts val="0"/>
              </a:spcAft>
              <a:buNone/>
            </a:pPr>
            <a:endParaRPr/>
          </a:p>
        </p:txBody>
      </p:sp>
      <p:sp>
        <p:nvSpPr>
          <p:cNvPr id="283" name="Google Shape;28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Top 10 bệnh ung thư dẫn tới tử vong</a:t>
            </a:r>
            <a:endParaRPr/>
          </a:p>
        </p:txBody>
      </p:sp>
      <p:pic>
        <p:nvPicPr>
          <p:cNvPr id="284" name="Google Shape;284;p44"/>
          <p:cNvPicPr preferRelativeResize="0"/>
          <p:nvPr/>
        </p:nvPicPr>
        <p:blipFill rotWithShape="1">
          <a:blip r:embed="rId3">
            <a:alphaModFix/>
          </a:blip>
          <a:srcRect l="6585" b="6585"/>
          <a:stretch/>
        </p:blipFill>
        <p:spPr>
          <a:xfrm>
            <a:off x="1996375" y="1628425"/>
            <a:ext cx="5487826" cy="2999976"/>
          </a:xfrm>
          <a:prstGeom prst="rect">
            <a:avLst/>
          </a:prstGeom>
          <a:noFill/>
          <a:ln>
            <a:noFill/>
          </a:ln>
        </p:spPr>
      </p:pic>
      <p:sp>
        <p:nvSpPr>
          <p:cNvPr id="285" name="Google Shape;285;p44"/>
          <p:cNvSpPr txBox="1"/>
          <p:nvPr/>
        </p:nvSpPr>
        <p:spPr>
          <a:xfrm>
            <a:off x="6359050" y="4628400"/>
            <a:ext cx="23709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Source: Cancer research UK</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PHÁT HIỆN UNG THƯ PHỔI</a:t>
            </a:r>
            <a:endParaRPr/>
          </a:p>
        </p:txBody>
      </p:sp>
      <p:pic>
        <p:nvPicPr>
          <p:cNvPr id="291" name="Google Shape;291;p45"/>
          <p:cNvPicPr preferRelativeResize="0"/>
          <p:nvPr/>
        </p:nvPicPr>
        <p:blipFill>
          <a:blip r:embed="rId3">
            <a:alphaModFix/>
          </a:blip>
          <a:stretch>
            <a:fillRect/>
          </a:stretch>
        </p:blipFill>
        <p:spPr>
          <a:xfrm>
            <a:off x="3569350" y="1500163"/>
            <a:ext cx="2143125" cy="2143125"/>
          </a:xfrm>
          <a:prstGeom prst="rect">
            <a:avLst/>
          </a:prstGeom>
          <a:noFill/>
          <a:ln>
            <a:noFill/>
          </a:ln>
        </p:spPr>
      </p:pic>
      <p:pic>
        <p:nvPicPr>
          <p:cNvPr id="292" name="Google Shape;292;p45"/>
          <p:cNvPicPr preferRelativeResize="0"/>
          <p:nvPr/>
        </p:nvPicPr>
        <p:blipFill>
          <a:blip r:embed="rId4">
            <a:alphaModFix/>
          </a:blip>
          <a:stretch>
            <a:fillRect/>
          </a:stretch>
        </p:blipFill>
        <p:spPr>
          <a:xfrm>
            <a:off x="6056523" y="1500163"/>
            <a:ext cx="2531252" cy="2143125"/>
          </a:xfrm>
          <a:prstGeom prst="rect">
            <a:avLst/>
          </a:prstGeom>
          <a:noFill/>
          <a:ln>
            <a:noFill/>
          </a:ln>
        </p:spPr>
      </p:pic>
      <p:pic>
        <p:nvPicPr>
          <p:cNvPr id="293" name="Google Shape;293;p45"/>
          <p:cNvPicPr preferRelativeResize="0"/>
          <p:nvPr/>
        </p:nvPicPr>
        <p:blipFill>
          <a:blip r:embed="rId5">
            <a:alphaModFix/>
          </a:blip>
          <a:stretch>
            <a:fillRect/>
          </a:stretch>
        </p:blipFill>
        <p:spPr>
          <a:xfrm>
            <a:off x="829450" y="1500175"/>
            <a:ext cx="2395853" cy="2143125"/>
          </a:xfrm>
          <a:prstGeom prst="rect">
            <a:avLst/>
          </a:prstGeom>
          <a:noFill/>
          <a:ln>
            <a:noFill/>
          </a:ln>
        </p:spPr>
      </p:pic>
      <p:sp>
        <p:nvSpPr>
          <p:cNvPr id="294" name="Google Shape;294;p45"/>
          <p:cNvSpPr txBox="1"/>
          <p:nvPr/>
        </p:nvSpPr>
        <p:spPr>
          <a:xfrm>
            <a:off x="1293400" y="3779925"/>
            <a:ext cx="1313400" cy="2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testing</a:t>
            </a:r>
            <a:endParaRPr/>
          </a:p>
          <a:p>
            <a:pPr marL="0" lvl="0" indent="0" algn="ctr" rtl="0">
              <a:spcBef>
                <a:spcPts val="0"/>
              </a:spcBef>
              <a:spcAft>
                <a:spcPts val="0"/>
              </a:spcAft>
              <a:buClr>
                <a:schemeClr val="dk1"/>
              </a:buClr>
              <a:buSzPts val="1100"/>
              <a:buFont typeface="Arial"/>
              <a:buNone/>
            </a:pPr>
            <a:r>
              <a:rPr lang="en">
                <a:solidFill>
                  <a:schemeClr val="dk1"/>
                </a:solidFill>
              </a:rPr>
              <a:t>Chụp ảnh y tế</a:t>
            </a:r>
            <a:endParaRPr/>
          </a:p>
        </p:txBody>
      </p:sp>
      <p:sp>
        <p:nvSpPr>
          <p:cNvPr id="295" name="Google Shape;295;p45"/>
          <p:cNvSpPr txBox="1"/>
          <p:nvPr/>
        </p:nvSpPr>
        <p:spPr>
          <a:xfrm>
            <a:off x="3910277" y="3779925"/>
            <a:ext cx="1567800" cy="2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Sputum cytology </a:t>
            </a:r>
            <a:endParaRPr/>
          </a:p>
          <a:p>
            <a:pPr marL="0" lvl="0" indent="0" algn="ctr" rtl="0">
              <a:spcBef>
                <a:spcPts val="0"/>
              </a:spcBef>
              <a:spcAft>
                <a:spcPts val="0"/>
              </a:spcAft>
              <a:buNone/>
            </a:pPr>
            <a:r>
              <a:rPr lang="en">
                <a:solidFill>
                  <a:schemeClr val="dk1"/>
                </a:solidFill>
              </a:rPr>
              <a:t>XN tế bào đờm</a:t>
            </a:r>
            <a:endParaRPr/>
          </a:p>
        </p:txBody>
      </p:sp>
      <p:sp>
        <p:nvSpPr>
          <p:cNvPr id="296" name="Google Shape;296;p45"/>
          <p:cNvSpPr txBox="1"/>
          <p:nvPr/>
        </p:nvSpPr>
        <p:spPr>
          <a:xfrm>
            <a:off x="6581027" y="3779925"/>
            <a:ext cx="1567800" cy="2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Biosy</a:t>
            </a:r>
            <a:endParaRPr/>
          </a:p>
          <a:p>
            <a:pPr marL="0" lvl="0" indent="0" algn="ctr" rtl="0">
              <a:spcBef>
                <a:spcPts val="0"/>
              </a:spcBef>
              <a:spcAft>
                <a:spcPts val="0"/>
              </a:spcAft>
              <a:buNone/>
            </a:pPr>
            <a:r>
              <a:rPr lang="en">
                <a:solidFill>
                  <a:schemeClr val="dk1"/>
                </a:solidFill>
              </a:rPr>
              <a:t>Sinh thiết tế bào phổi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311700" y="234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PHÁT HIỆN UNG THƯ PHỔI</a:t>
            </a:r>
            <a:endParaRPr/>
          </a:p>
        </p:txBody>
      </p:sp>
      <p:pic>
        <p:nvPicPr>
          <p:cNvPr id="302" name="Google Shape;302;p46"/>
          <p:cNvPicPr preferRelativeResize="0"/>
          <p:nvPr/>
        </p:nvPicPr>
        <p:blipFill>
          <a:blip r:embed="rId3">
            <a:alphaModFix/>
          </a:blip>
          <a:stretch>
            <a:fillRect/>
          </a:stretch>
        </p:blipFill>
        <p:spPr>
          <a:xfrm>
            <a:off x="4997525" y="1208088"/>
            <a:ext cx="1830600" cy="1637500"/>
          </a:xfrm>
          <a:prstGeom prst="rect">
            <a:avLst/>
          </a:prstGeom>
          <a:noFill/>
          <a:ln>
            <a:noFill/>
          </a:ln>
        </p:spPr>
      </p:pic>
      <p:sp>
        <p:nvSpPr>
          <p:cNvPr id="303" name="Google Shape;303;p46"/>
          <p:cNvSpPr txBox="1"/>
          <p:nvPr/>
        </p:nvSpPr>
        <p:spPr>
          <a:xfrm>
            <a:off x="2267952" y="1684425"/>
            <a:ext cx="1526400" cy="1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Ảnh X quang </a:t>
            </a:r>
            <a:endParaRPr/>
          </a:p>
        </p:txBody>
      </p:sp>
      <p:sp>
        <p:nvSpPr>
          <p:cNvPr id="304" name="Google Shape;304;p46"/>
          <p:cNvSpPr txBox="1"/>
          <p:nvPr/>
        </p:nvSpPr>
        <p:spPr>
          <a:xfrm>
            <a:off x="7098827" y="1842625"/>
            <a:ext cx="1567800" cy="2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Ảnh chụp cắt lớp</a:t>
            </a:r>
            <a:endParaRPr/>
          </a:p>
          <a:p>
            <a:pPr marL="0" lvl="0" indent="0" algn="ctr" rtl="0">
              <a:spcBef>
                <a:spcPts val="0"/>
              </a:spcBef>
              <a:spcAft>
                <a:spcPts val="0"/>
              </a:spcAft>
              <a:buNone/>
            </a:pPr>
            <a:r>
              <a:rPr lang="en"/>
              <a:t>CT</a:t>
            </a:r>
            <a:endParaRPr/>
          </a:p>
        </p:txBody>
      </p:sp>
      <p:sp>
        <p:nvSpPr>
          <p:cNvPr id="305" name="Google Shape;305;p46"/>
          <p:cNvSpPr txBox="1"/>
          <p:nvPr/>
        </p:nvSpPr>
        <p:spPr>
          <a:xfrm>
            <a:off x="3186425" y="3847600"/>
            <a:ext cx="18111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Ảnh cộng hưởng từ</a:t>
            </a:r>
            <a:endParaRPr/>
          </a:p>
          <a:p>
            <a:pPr marL="0" lvl="0" indent="0" algn="ctr" rtl="0">
              <a:spcBef>
                <a:spcPts val="0"/>
              </a:spcBef>
              <a:spcAft>
                <a:spcPts val="0"/>
              </a:spcAft>
              <a:buNone/>
            </a:pPr>
            <a:r>
              <a:rPr lang="en"/>
              <a:t>MRI</a:t>
            </a:r>
            <a:endParaRPr/>
          </a:p>
        </p:txBody>
      </p:sp>
      <p:sp>
        <p:nvSpPr>
          <p:cNvPr id="306" name="Google Shape;306;p46"/>
          <p:cNvSpPr txBox="1"/>
          <p:nvPr/>
        </p:nvSpPr>
        <p:spPr>
          <a:xfrm>
            <a:off x="739225" y="807175"/>
            <a:ext cx="5454300" cy="1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Các loại hình ảnh y tế phổ biến trong xét nghiệm phổi</a:t>
            </a:r>
            <a:endParaRPr sz="1600"/>
          </a:p>
        </p:txBody>
      </p:sp>
      <p:pic>
        <p:nvPicPr>
          <p:cNvPr id="307" name="Google Shape;307;p46"/>
          <p:cNvPicPr preferRelativeResize="0"/>
          <p:nvPr/>
        </p:nvPicPr>
        <p:blipFill>
          <a:blip r:embed="rId4">
            <a:alphaModFix/>
          </a:blip>
          <a:stretch>
            <a:fillRect/>
          </a:stretch>
        </p:blipFill>
        <p:spPr>
          <a:xfrm>
            <a:off x="887675" y="1246663"/>
            <a:ext cx="1432794" cy="1637488"/>
          </a:xfrm>
          <a:prstGeom prst="rect">
            <a:avLst/>
          </a:prstGeom>
          <a:noFill/>
          <a:ln>
            <a:noFill/>
          </a:ln>
        </p:spPr>
      </p:pic>
      <p:pic>
        <p:nvPicPr>
          <p:cNvPr id="308" name="Google Shape;308;p46"/>
          <p:cNvPicPr preferRelativeResize="0"/>
          <p:nvPr/>
        </p:nvPicPr>
        <p:blipFill>
          <a:blip r:embed="rId5">
            <a:alphaModFix/>
          </a:blip>
          <a:stretch>
            <a:fillRect/>
          </a:stretch>
        </p:blipFill>
        <p:spPr>
          <a:xfrm>
            <a:off x="887675" y="3229413"/>
            <a:ext cx="2373741" cy="1637500"/>
          </a:xfrm>
          <a:prstGeom prst="rect">
            <a:avLst/>
          </a:prstGeom>
          <a:noFill/>
          <a:ln>
            <a:noFill/>
          </a:ln>
        </p:spPr>
      </p:pic>
      <p:pic>
        <p:nvPicPr>
          <p:cNvPr id="309" name="Google Shape;309;p46"/>
          <p:cNvPicPr preferRelativeResize="0"/>
          <p:nvPr/>
        </p:nvPicPr>
        <p:blipFill>
          <a:blip r:embed="rId6">
            <a:alphaModFix/>
          </a:blip>
          <a:stretch>
            <a:fillRect/>
          </a:stretch>
        </p:blipFill>
        <p:spPr>
          <a:xfrm>
            <a:off x="4997525" y="3186350"/>
            <a:ext cx="2207675" cy="1603293"/>
          </a:xfrm>
          <a:prstGeom prst="rect">
            <a:avLst/>
          </a:prstGeom>
          <a:noFill/>
          <a:ln>
            <a:noFill/>
          </a:ln>
        </p:spPr>
      </p:pic>
      <p:sp>
        <p:nvSpPr>
          <p:cNvPr id="310" name="Google Shape;310;p46"/>
          <p:cNvSpPr txBox="1"/>
          <p:nvPr/>
        </p:nvSpPr>
        <p:spPr>
          <a:xfrm>
            <a:off x="7331452" y="3882700"/>
            <a:ext cx="1567800" cy="2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Ảnh chụp PET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311700" y="234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PHÁT HIỆN UNG THƯ PHỔI</a:t>
            </a:r>
            <a:endParaRPr/>
          </a:p>
        </p:txBody>
      </p:sp>
      <p:sp>
        <p:nvSpPr>
          <p:cNvPr id="316" name="Google Shape;316;p47"/>
          <p:cNvSpPr txBox="1"/>
          <p:nvPr/>
        </p:nvSpPr>
        <p:spPr>
          <a:xfrm>
            <a:off x="739225" y="740525"/>
            <a:ext cx="5454300" cy="1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So sánh Phương pháp chụp CT và MRI</a:t>
            </a:r>
            <a:endParaRPr sz="1600"/>
          </a:p>
        </p:txBody>
      </p:sp>
      <p:pic>
        <p:nvPicPr>
          <p:cNvPr id="317" name="Google Shape;317;p47"/>
          <p:cNvPicPr preferRelativeResize="0"/>
          <p:nvPr/>
        </p:nvPicPr>
        <p:blipFill>
          <a:blip r:embed="rId3">
            <a:alphaModFix/>
          </a:blip>
          <a:stretch>
            <a:fillRect/>
          </a:stretch>
        </p:blipFill>
        <p:spPr>
          <a:xfrm>
            <a:off x="1702125" y="1176200"/>
            <a:ext cx="5833100" cy="3578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body" idx="1"/>
          </p:nvPr>
        </p:nvSpPr>
        <p:spPr>
          <a:xfrm>
            <a:off x="311700" y="1152475"/>
            <a:ext cx="348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Những ưu điểm của ảnh CT liều thấp:</a:t>
            </a:r>
            <a:endParaRPr/>
          </a:p>
          <a:p>
            <a:pPr marL="457200" lvl="0" indent="-342900" algn="l" rtl="0">
              <a:lnSpc>
                <a:spcPct val="100000"/>
              </a:lnSpc>
              <a:spcBef>
                <a:spcPts val="1600"/>
              </a:spcBef>
              <a:spcAft>
                <a:spcPts val="0"/>
              </a:spcAft>
              <a:buSzPts val="1800"/>
              <a:buChar char="+"/>
            </a:pPr>
            <a:r>
              <a:rPr lang="en"/>
              <a:t>Cho hình ảnh chính xác, rõ ràng, dễ quan sát</a:t>
            </a:r>
            <a:endParaRPr/>
          </a:p>
          <a:p>
            <a:pPr marL="457200" lvl="0" indent="-342900" algn="l" rtl="0">
              <a:lnSpc>
                <a:spcPct val="100000"/>
              </a:lnSpc>
              <a:spcBef>
                <a:spcPts val="0"/>
              </a:spcBef>
              <a:spcAft>
                <a:spcPts val="0"/>
              </a:spcAft>
              <a:buSzPts val="1800"/>
              <a:buChar char="+"/>
            </a:pPr>
            <a:r>
              <a:rPr lang="en"/>
              <a:t>Thời gian chụp nhanh</a:t>
            </a:r>
            <a:endParaRPr/>
          </a:p>
          <a:p>
            <a:pPr marL="457200" lvl="0" indent="-342900" algn="l" rtl="0">
              <a:lnSpc>
                <a:spcPct val="100000"/>
              </a:lnSpc>
              <a:spcBef>
                <a:spcPts val="0"/>
              </a:spcBef>
              <a:spcAft>
                <a:spcPts val="0"/>
              </a:spcAft>
              <a:buSzPts val="1800"/>
              <a:buChar char="+"/>
            </a:pPr>
            <a:r>
              <a:rPr lang="en"/>
              <a:t>Chi phí rẻ</a:t>
            </a:r>
            <a:endParaRPr/>
          </a:p>
          <a:p>
            <a:pPr marL="457200" lvl="0" indent="-342900" algn="l" rtl="0">
              <a:lnSpc>
                <a:spcPct val="100000"/>
              </a:lnSpc>
              <a:spcBef>
                <a:spcPts val="0"/>
              </a:spcBef>
              <a:spcAft>
                <a:spcPts val="0"/>
              </a:spcAft>
              <a:buSzPts val="1800"/>
              <a:buChar char="+"/>
            </a:pPr>
            <a:r>
              <a:rPr lang="en"/>
              <a:t>An toàn</a:t>
            </a:r>
            <a:endParaRPr/>
          </a:p>
          <a:p>
            <a:pPr marL="457200" lvl="0" indent="-342900" algn="l" rtl="0">
              <a:lnSpc>
                <a:spcPct val="100000"/>
              </a:lnSpc>
              <a:spcBef>
                <a:spcPts val="0"/>
              </a:spcBef>
              <a:spcAft>
                <a:spcPts val="0"/>
              </a:spcAft>
              <a:buSzPts val="1800"/>
              <a:buChar char="+"/>
            </a:pPr>
            <a:r>
              <a:rPr lang="en"/>
              <a:t>Thoải mái</a:t>
            </a:r>
            <a:endParaRPr/>
          </a:p>
          <a:p>
            <a:pPr marL="0" lvl="0" indent="0" algn="l" rtl="0">
              <a:lnSpc>
                <a:spcPct val="100000"/>
              </a:lnSpc>
              <a:spcBef>
                <a:spcPts val="1600"/>
              </a:spcBef>
              <a:spcAft>
                <a:spcPts val="1600"/>
              </a:spcAft>
              <a:buNone/>
            </a:pPr>
            <a:r>
              <a:rPr lang="en" sz="1200" i="1"/>
              <a:t>*Trung tâm thử nghiệm sàng lọc phổi quốc gia Hoa Kỳ đã chỉ ra rằng sử dụng ảnh CT liều thấp có thể giúp phát hiện, điều trị ung thư sớm, có khả năng làm giảm 20% số ca tử vong gây ra do ung thư phổi</a:t>
            </a:r>
            <a:endParaRPr sz="1200" i="1"/>
          </a:p>
        </p:txBody>
      </p:sp>
      <p:sp>
        <p:nvSpPr>
          <p:cNvPr id="323" name="Google Shape;323;p48"/>
          <p:cNvSpPr txBox="1">
            <a:spLocks noGrp="1"/>
          </p:cNvSpPr>
          <p:nvPr>
            <p:ph type="title"/>
          </p:nvPr>
        </p:nvSpPr>
        <p:spPr>
          <a:xfrm>
            <a:off x="401925" y="194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Ảnh CT-Liều thấp</a:t>
            </a:r>
            <a:endParaRPr/>
          </a:p>
          <a:p>
            <a:pPr marL="0" lvl="0" indent="0" algn="ctr" rtl="0">
              <a:spcBef>
                <a:spcPts val="0"/>
              </a:spcBef>
              <a:spcAft>
                <a:spcPts val="0"/>
              </a:spcAft>
              <a:buNone/>
            </a:pPr>
            <a:r>
              <a:rPr lang="en"/>
              <a:t>Phương pháp hỗ trợ phát hiện ung thư sớm</a:t>
            </a:r>
            <a:endParaRPr/>
          </a:p>
        </p:txBody>
      </p:sp>
      <p:pic>
        <p:nvPicPr>
          <p:cNvPr id="324" name="Google Shape;324;p48"/>
          <p:cNvPicPr preferRelativeResize="0"/>
          <p:nvPr/>
        </p:nvPicPr>
        <p:blipFill>
          <a:blip r:embed="rId3">
            <a:alphaModFix/>
          </a:blip>
          <a:stretch>
            <a:fillRect/>
          </a:stretch>
        </p:blipFill>
        <p:spPr>
          <a:xfrm>
            <a:off x="4103050" y="2866150"/>
            <a:ext cx="4422199" cy="2082950"/>
          </a:xfrm>
          <a:prstGeom prst="rect">
            <a:avLst/>
          </a:prstGeom>
          <a:noFill/>
          <a:ln>
            <a:noFill/>
          </a:ln>
        </p:spPr>
      </p:pic>
      <p:pic>
        <p:nvPicPr>
          <p:cNvPr id="325" name="Google Shape;325;p48"/>
          <p:cNvPicPr preferRelativeResize="0"/>
          <p:nvPr/>
        </p:nvPicPr>
        <p:blipFill>
          <a:blip r:embed="rId4">
            <a:alphaModFix/>
          </a:blip>
          <a:stretch>
            <a:fillRect/>
          </a:stretch>
        </p:blipFill>
        <p:spPr>
          <a:xfrm>
            <a:off x="5288163" y="1152475"/>
            <a:ext cx="2051974" cy="1935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title"/>
          </p:nvPr>
        </p:nvSpPr>
        <p:spPr>
          <a:xfrm>
            <a:off x="401925" y="194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Đặt vấn đề</a:t>
            </a:r>
            <a:endParaRPr/>
          </a:p>
          <a:p>
            <a:pPr marL="0" lvl="0" indent="0" algn="ctr" rtl="0">
              <a:spcBef>
                <a:spcPts val="0"/>
              </a:spcBef>
              <a:spcAft>
                <a:spcPts val="0"/>
              </a:spcAft>
              <a:buNone/>
            </a:pPr>
            <a:r>
              <a:rPr lang="en"/>
              <a:t>Phân Loại Ung thư phổi</a:t>
            </a:r>
            <a:endParaRPr/>
          </a:p>
        </p:txBody>
      </p:sp>
      <p:pic>
        <p:nvPicPr>
          <p:cNvPr id="331" name="Google Shape;331;p49"/>
          <p:cNvPicPr preferRelativeResize="0"/>
          <p:nvPr/>
        </p:nvPicPr>
        <p:blipFill>
          <a:blip r:embed="rId3">
            <a:alphaModFix/>
          </a:blip>
          <a:stretch>
            <a:fillRect/>
          </a:stretch>
        </p:blipFill>
        <p:spPr>
          <a:xfrm>
            <a:off x="1584438" y="1885150"/>
            <a:ext cx="2200275" cy="2209800"/>
          </a:xfrm>
          <a:prstGeom prst="rect">
            <a:avLst/>
          </a:prstGeom>
          <a:noFill/>
          <a:ln>
            <a:noFill/>
          </a:ln>
        </p:spPr>
      </p:pic>
      <p:pic>
        <p:nvPicPr>
          <p:cNvPr id="332" name="Google Shape;332;p49"/>
          <p:cNvPicPr preferRelativeResize="0"/>
          <p:nvPr/>
        </p:nvPicPr>
        <p:blipFill>
          <a:blip r:embed="rId4">
            <a:alphaModFix/>
          </a:blip>
          <a:stretch>
            <a:fillRect/>
          </a:stretch>
        </p:blipFill>
        <p:spPr>
          <a:xfrm>
            <a:off x="4379575" y="2856700"/>
            <a:ext cx="752475" cy="266700"/>
          </a:xfrm>
          <a:prstGeom prst="rect">
            <a:avLst/>
          </a:prstGeom>
          <a:noFill/>
          <a:ln>
            <a:noFill/>
          </a:ln>
        </p:spPr>
      </p:pic>
      <p:sp>
        <p:nvSpPr>
          <p:cNvPr id="333" name="Google Shape;333;p49"/>
          <p:cNvSpPr txBox="1"/>
          <p:nvPr/>
        </p:nvSpPr>
        <p:spPr>
          <a:xfrm>
            <a:off x="2157488" y="4094950"/>
            <a:ext cx="1054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Đầu vào</a:t>
            </a:r>
            <a:endParaRPr sz="1800"/>
          </a:p>
        </p:txBody>
      </p:sp>
      <p:pic>
        <p:nvPicPr>
          <p:cNvPr id="334" name="Google Shape;334;p49"/>
          <p:cNvPicPr preferRelativeResize="0"/>
          <p:nvPr/>
        </p:nvPicPr>
        <p:blipFill rotWithShape="1">
          <a:blip r:embed="rId5">
            <a:alphaModFix/>
          </a:blip>
          <a:srcRect/>
          <a:stretch/>
        </p:blipFill>
        <p:spPr>
          <a:xfrm>
            <a:off x="5333622" y="2626800"/>
            <a:ext cx="3058550" cy="726500"/>
          </a:xfrm>
          <a:prstGeom prst="rect">
            <a:avLst/>
          </a:prstGeom>
          <a:noFill/>
          <a:ln>
            <a:noFill/>
          </a:ln>
        </p:spPr>
      </p:pic>
      <p:sp>
        <p:nvSpPr>
          <p:cNvPr id="335" name="Google Shape;335;p49"/>
          <p:cNvSpPr txBox="1"/>
          <p:nvPr/>
        </p:nvSpPr>
        <p:spPr>
          <a:xfrm>
            <a:off x="6231363" y="3996400"/>
            <a:ext cx="1054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Đầu ra!</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311700" y="40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Bộ dữ liệu</a:t>
            </a:r>
            <a:endParaRPr/>
          </a:p>
        </p:txBody>
      </p:sp>
      <p:sp>
        <p:nvSpPr>
          <p:cNvPr id="341" name="Google Shape;341;p50"/>
          <p:cNvSpPr txBox="1">
            <a:spLocks noGrp="1"/>
          </p:cNvSpPr>
          <p:nvPr>
            <p:ph type="body" idx="1"/>
          </p:nvPr>
        </p:nvSpPr>
        <p:spPr>
          <a:xfrm>
            <a:off x="771525" y="1152475"/>
            <a:ext cx="719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Bộ dữ liệu chính: Kaggle Data Science Bowl 2017</a:t>
            </a:r>
            <a:endParaRPr b="1"/>
          </a:p>
          <a:p>
            <a:pPr marL="457200" lvl="0" indent="-342900" algn="l" rtl="0">
              <a:spcBef>
                <a:spcPts val="1600"/>
              </a:spcBef>
              <a:spcAft>
                <a:spcPts val="0"/>
              </a:spcAft>
              <a:buSzPts val="1800"/>
              <a:buChar char="-"/>
            </a:pPr>
            <a:r>
              <a:rPr lang="en"/>
              <a:t>Dữ liệu đã gán nhãn của 1397 bệnh nhân</a:t>
            </a:r>
            <a:endParaRPr/>
          </a:p>
          <a:p>
            <a:pPr marL="457200" lvl="0" indent="-342900" algn="l" rtl="0">
              <a:spcBef>
                <a:spcPts val="0"/>
              </a:spcBef>
              <a:spcAft>
                <a:spcPts val="0"/>
              </a:spcAft>
              <a:buSzPts val="1800"/>
              <a:buChar char="-"/>
            </a:pPr>
            <a:r>
              <a:rPr lang="en"/>
              <a:t>Ảnh chụp cắt lớp vi tính vùng ngực phổi, với số lượng không cố định (từ 100-400) các lát cắt theo trục thẳng đứng, kích thước 512x512</a:t>
            </a:r>
            <a:endParaRPr/>
          </a:p>
          <a:p>
            <a:pPr marL="457200" lvl="0" indent="-342900" algn="l" rtl="0">
              <a:spcBef>
                <a:spcPts val="0"/>
              </a:spcBef>
              <a:spcAft>
                <a:spcPts val="0"/>
              </a:spcAft>
              <a:buSzPts val="1800"/>
              <a:buChar char="-"/>
            </a:pPr>
            <a:r>
              <a:rPr lang="en"/>
              <a:t>Nhãn ảnh là nhãn nhị phân: 0 tương ứng bệnh nhân ko/chưa bị ung thư, 1 bệnh nhân đã bị ung thư phổi</a:t>
            </a:r>
            <a:endParaRPr/>
          </a:p>
          <a:p>
            <a:pPr marL="457200" lvl="0" indent="-342900" algn="l" rtl="0">
              <a:spcBef>
                <a:spcPts val="0"/>
              </a:spcBef>
              <a:spcAft>
                <a:spcPts val="0"/>
              </a:spcAft>
              <a:buSzPts val="1800"/>
              <a:buChar char="-"/>
            </a:pPr>
            <a:r>
              <a:rPr lang="en"/>
              <a:t>Nhãn ko chứa thông tin về khối u gây ung thư</a:t>
            </a:r>
            <a:endParaRPr/>
          </a:p>
          <a:p>
            <a:pPr marL="457200" lvl="0" indent="0" algn="l"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a:spLocks noGrp="1"/>
          </p:cNvSpPr>
          <p:nvPr>
            <p:ph type="title"/>
          </p:nvPr>
        </p:nvSpPr>
        <p:spPr>
          <a:xfrm>
            <a:off x="311700" y="40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Bộ dữ liệu</a:t>
            </a:r>
            <a:endParaRPr/>
          </a:p>
        </p:txBody>
      </p:sp>
      <p:pic>
        <p:nvPicPr>
          <p:cNvPr id="347" name="Google Shape;347;p51"/>
          <p:cNvPicPr preferRelativeResize="0"/>
          <p:nvPr/>
        </p:nvPicPr>
        <p:blipFill>
          <a:blip r:embed="rId3">
            <a:alphaModFix/>
          </a:blip>
          <a:stretch>
            <a:fillRect/>
          </a:stretch>
        </p:blipFill>
        <p:spPr>
          <a:xfrm>
            <a:off x="1040875" y="1918612"/>
            <a:ext cx="3613575" cy="2397225"/>
          </a:xfrm>
          <a:prstGeom prst="rect">
            <a:avLst/>
          </a:prstGeom>
          <a:noFill/>
          <a:ln>
            <a:noFill/>
          </a:ln>
        </p:spPr>
      </p:pic>
      <p:pic>
        <p:nvPicPr>
          <p:cNvPr id="348" name="Google Shape;348;p51"/>
          <p:cNvPicPr preferRelativeResize="0"/>
          <p:nvPr/>
        </p:nvPicPr>
        <p:blipFill>
          <a:blip r:embed="rId4">
            <a:alphaModFix/>
          </a:blip>
          <a:stretch>
            <a:fillRect/>
          </a:stretch>
        </p:blipFill>
        <p:spPr>
          <a:xfrm>
            <a:off x="5290750" y="1917063"/>
            <a:ext cx="2495550" cy="2400300"/>
          </a:xfrm>
          <a:prstGeom prst="rect">
            <a:avLst/>
          </a:prstGeom>
          <a:noFill/>
          <a:ln>
            <a:noFill/>
          </a:ln>
        </p:spPr>
      </p:pic>
      <p:sp>
        <p:nvSpPr>
          <p:cNvPr id="349" name="Google Shape;349;p51"/>
          <p:cNvSpPr txBox="1">
            <a:spLocks noGrp="1"/>
          </p:cNvSpPr>
          <p:nvPr>
            <p:ph type="body" idx="1"/>
          </p:nvPr>
        </p:nvSpPr>
        <p:spPr>
          <a:xfrm>
            <a:off x="771525" y="1152475"/>
            <a:ext cx="719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Bộ dữ liệu chính: Kaggle Data Science Bowl 2017</a:t>
            </a:r>
            <a:endParaRPr b="1"/>
          </a:p>
          <a:p>
            <a:pPr marL="45720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274950" y="502425"/>
            <a:ext cx="8520600" cy="6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Triển vọng ngành</a:t>
            </a:r>
            <a:endParaRPr sz="2800"/>
          </a:p>
          <a:p>
            <a:pPr marL="0" lvl="0" indent="0" algn="ctr" rtl="0">
              <a:spcBef>
                <a:spcPts val="0"/>
              </a:spcBef>
              <a:spcAft>
                <a:spcPts val="0"/>
              </a:spcAft>
              <a:buNone/>
            </a:pPr>
            <a:r>
              <a:rPr lang="en" sz="2800"/>
              <a:t>Tại sao Phân tích ảnh y tế?</a:t>
            </a:r>
            <a:endParaRPr sz="2800"/>
          </a:p>
        </p:txBody>
      </p:sp>
      <p:pic>
        <p:nvPicPr>
          <p:cNvPr id="74" name="Google Shape;74;p16"/>
          <p:cNvPicPr preferRelativeResize="0"/>
          <p:nvPr/>
        </p:nvPicPr>
        <p:blipFill>
          <a:blip r:embed="rId3">
            <a:alphaModFix/>
          </a:blip>
          <a:stretch>
            <a:fillRect/>
          </a:stretch>
        </p:blipFill>
        <p:spPr>
          <a:xfrm>
            <a:off x="1484875" y="1230750"/>
            <a:ext cx="6311025" cy="3155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Bộ dữ liệu</a:t>
            </a:r>
            <a:endParaRPr/>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Bộ dữ liệu phụ: LUNA16 (Lung Nodule Analysis 2016)</a:t>
            </a:r>
            <a:endParaRPr b="1"/>
          </a:p>
          <a:p>
            <a:pPr marL="457200" lvl="0" indent="-323850" algn="l" rtl="0">
              <a:spcBef>
                <a:spcPts val="1600"/>
              </a:spcBef>
              <a:spcAft>
                <a:spcPts val="0"/>
              </a:spcAft>
              <a:buSzPts val="1500"/>
              <a:buChar char="-"/>
            </a:pPr>
            <a:r>
              <a:rPr lang="en" sz="1500" b="1"/>
              <a:t>Dựa trên bộ dữ liệu LIDC/IDRI (</a:t>
            </a:r>
            <a:r>
              <a:rPr lang="en" sz="1500">
                <a:solidFill>
                  <a:schemeClr val="dk1"/>
                </a:solidFill>
                <a:highlight>
                  <a:srgbClr val="FFFFFF"/>
                </a:highlight>
                <a:latin typeface="Roboto"/>
                <a:ea typeface="Roboto"/>
                <a:cs typeface="Roboto"/>
                <a:sym typeface="Roboto"/>
              </a:rPr>
              <a:t>Lung Image Database Consortium image collection),</a:t>
            </a:r>
            <a:endParaRPr sz="1500">
              <a:solidFill>
                <a:schemeClr val="dk1"/>
              </a:solidFill>
              <a:highlight>
                <a:srgbClr val="FFFFFF"/>
              </a:highlight>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Xây dựng bởi viện ung thư quốc gia hoa kỳ, sau đó được hỗ trợ bởi Quỹ y tế quốc gia FNIH và Cục quản lý thực phẩm và dược phẩm Hoa Kỳ FDA</a:t>
            </a:r>
            <a:endParaRPr sz="1500">
              <a:solidFill>
                <a:schemeClr val="dk1"/>
              </a:solidFill>
              <a:highlight>
                <a:srgbClr val="FFFFFF"/>
              </a:highlight>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LUNA16 bao gồm 888 ca chụp CT (từ 1018 ca trong LIDC/IDRI, loại bỏ các ảnh có độ dày mỗi lớp cắt &gt;2.5mm)</a:t>
            </a:r>
            <a:endParaRPr sz="1500">
              <a:solidFill>
                <a:schemeClr val="dk1"/>
              </a:solidFill>
              <a:highlight>
                <a:srgbClr val="FFFFFF"/>
              </a:highlight>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Nhãn khoanh vùng khối u được thu thập qua 2 giai đoạn với 4 chuyên gia hình ảnh y tế (CGHA). Kết quả thu được:</a:t>
            </a:r>
            <a:endParaRPr sz="1500">
              <a:solidFill>
                <a:schemeClr val="dk1"/>
              </a:solidFill>
              <a:highlight>
                <a:srgbClr val="FFFFFF"/>
              </a:highlight>
              <a:latin typeface="Roboto"/>
              <a:ea typeface="Roboto"/>
              <a:cs typeface="Roboto"/>
              <a:sym typeface="Roboto"/>
            </a:endParaRPr>
          </a:p>
          <a:p>
            <a:pPr marL="9144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 7371 tổn thương được dán nhãn ‘khối u’ bởi ít nhất 1 CGHA</a:t>
            </a:r>
            <a:endParaRPr sz="1500">
              <a:solidFill>
                <a:schemeClr val="dk1"/>
              </a:solidFill>
              <a:highlight>
                <a:srgbClr val="FFFFFF"/>
              </a:highlight>
              <a:latin typeface="Roboto"/>
              <a:ea typeface="Roboto"/>
              <a:cs typeface="Roboto"/>
              <a:sym typeface="Roboto"/>
            </a:endParaRPr>
          </a:p>
          <a:p>
            <a:pPr marL="9144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2669 tổn thương được dán nhãn khối u &gt;= 3mm bởi ít nhất 1 CGHA</a:t>
            </a:r>
            <a:endParaRPr sz="1500">
              <a:solidFill>
                <a:schemeClr val="dk1"/>
              </a:solidFill>
              <a:highlight>
                <a:srgbClr val="FFFFFF"/>
              </a:highlight>
              <a:latin typeface="Roboto"/>
              <a:ea typeface="Roboto"/>
              <a:cs typeface="Roboto"/>
              <a:sym typeface="Roboto"/>
            </a:endParaRPr>
          </a:p>
          <a:p>
            <a:pPr marL="914400" lvl="0" indent="-323850" algn="l" rtl="0">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928/tổng 2669 được đồng ý bởi cả 4 CGHA</a:t>
            </a:r>
            <a:endParaRPr sz="1500">
              <a:solidFill>
                <a:schemeClr val="dk1"/>
              </a:solidFill>
              <a:highlight>
                <a:srgbClr val="FFFFFF"/>
              </a:highlight>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Bộ dữ liệu</a:t>
            </a:r>
            <a:endParaRPr/>
          </a:p>
          <a:p>
            <a:pPr marL="0" lvl="0" indent="0" algn="ctr" rtl="0">
              <a:spcBef>
                <a:spcPts val="0"/>
              </a:spcBef>
              <a:spcAft>
                <a:spcPts val="0"/>
              </a:spcAft>
              <a:buNone/>
            </a:pPr>
            <a:endParaRPr/>
          </a:p>
        </p:txBody>
      </p:sp>
      <p:sp>
        <p:nvSpPr>
          <p:cNvPr id="361" name="Google Shape;361;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Bộ dự liệu phụ: LUNA16 (Lung Nodule Analysis 2016)</a:t>
            </a:r>
            <a:endParaRPr b="1"/>
          </a:p>
          <a:p>
            <a:pPr marL="1828800" lvl="0" indent="0" algn="l" rtl="0">
              <a:spcBef>
                <a:spcPts val="1600"/>
              </a:spcBef>
              <a:spcAft>
                <a:spcPts val="1600"/>
              </a:spcAft>
              <a:buNone/>
            </a:pPr>
            <a:endParaRPr sz="1500">
              <a:solidFill>
                <a:schemeClr val="dk1"/>
              </a:solidFill>
              <a:highlight>
                <a:srgbClr val="FFFFFF"/>
              </a:highlight>
              <a:latin typeface="Roboto"/>
              <a:ea typeface="Roboto"/>
              <a:cs typeface="Roboto"/>
              <a:sym typeface="Roboto"/>
            </a:endParaRPr>
          </a:p>
        </p:txBody>
      </p:sp>
      <p:pic>
        <p:nvPicPr>
          <p:cNvPr id="362" name="Google Shape;362;p53"/>
          <p:cNvPicPr preferRelativeResize="0"/>
          <p:nvPr/>
        </p:nvPicPr>
        <p:blipFill>
          <a:blip r:embed="rId3">
            <a:alphaModFix/>
          </a:blip>
          <a:stretch>
            <a:fillRect/>
          </a:stretch>
        </p:blipFill>
        <p:spPr>
          <a:xfrm>
            <a:off x="674375" y="1671900"/>
            <a:ext cx="1344588" cy="2896974"/>
          </a:xfrm>
          <a:prstGeom prst="rect">
            <a:avLst/>
          </a:prstGeom>
          <a:noFill/>
          <a:ln>
            <a:noFill/>
          </a:ln>
        </p:spPr>
      </p:pic>
      <p:pic>
        <p:nvPicPr>
          <p:cNvPr id="363" name="Google Shape;363;p53"/>
          <p:cNvPicPr preferRelativeResize="0"/>
          <p:nvPr/>
        </p:nvPicPr>
        <p:blipFill>
          <a:blip r:embed="rId4">
            <a:alphaModFix/>
          </a:blip>
          <a:stretch>
            <a:fillRect/>
          </a:stretch>
        </p:blipFill>
        <p:spPr>
          <a:xfrm>
            <a:off x="2273563" y="1745712"/>
            <a:ext cx="1634600" cy="2749374"/>
          </a:xfrm>
          <a:prstGeom prst="rect">
            <a:avLst/>
          </a:prstGeom>
          <a:noFill/>
          <a:ln>
            <a:noFill/>
          </a:ln>
        </p:spPr>
      </p:pic>
      <p:pic>
        <p:nvPicPr>
          <p:cNvPr id="364" name="Google Shape;364;p53"/>
          <p:cNvPicPr preferRelativeResize="0"/>
          <p:nvPr/>
        </p:nvPicPr>
        <p:blipFill>
          <a:blip r:embed="rId5">
            <a:alphaModFix/>
          </a:blip>
          <a:stretch>
            <a:fillRect/>
          </a:stretch>
        </p:blipFill>
        <p:spPr>
          <a:xfrm>
            <a:off x="4096912" y="1671900"/>
            <a:ext cx="1344600" cy="2957566"/>
          </a:xfrm>
          <a:prstGeom prst="rect">
            <a:avLst/>
          </a:prstGeom>
          <a:noFill/>
          <a:ln>
            <a:noFill/>
          </a:ln>
        </p:spPr>
      </p:pic>
      <p:pic>
        <p:nvPicPr>
          <p:cNvPr id="365" name="Google Shape;365;p53"/>
          <p:cNvPicPr preferRelativeResize="0"/>
          <p:nvPr/>
        </p:nvPicPr>
        <p:blipFill>
          <a:blip r:embed="rId6">
            <a:alphaModFix/>
          </a:blip>
          <a:stretch>
            <a:fillRect/>
          </a:stretch>
        </p:blipFill>
        <p:spPr>
          <a:xfrm>
            <a:off x="5630275" y="1671888"/>
            <a:ext cx="3088150" cy="2801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Bộ dữ liệu</a:t>
            </a:r>
            <a:endParaRPr/>
          </a:p>
        </p:txBody>
      </p:sp>
      <p:sp>
        <p:nvSpPr>
          <p:cNvPr id="371" name="Google Shape;37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Bộ dữ liệu phụ: LUNA16 (Lung Nodule Analysis 2016)</a:t>
            </a:r>
            <a:endParaRPr b="1"/>
          </a:p>
          <a:p>
            <a:pPr marL="1828800" lvl="0" indent="0" algn="l" rtl="0">
              <a:spcBef>
                <a:spcPts val="1600"/>
              </a:spcBef>
              <a:spcAft>
                <a:spcPts val="1600"/>
              </a:spcAft>
              <a:buNone/>
            </a:pPr>
            <a:endParaRPr sz="1500">
              <a:solidFill>
                <a:schemeClr val="dk1"/>
              </a:solidFill>
              <a:highlight>
                <a:srgbClr val="FFFFFF"/>
              </a:highlight>
              <a:latin typeface="Roboto"/>
              <a:ea typeface="Roboto"/>
              <a:cs typeface="Roboto"/>
              <a:sym typeface="Roboto"/>
            </a:endParaRPr>
          </a:p>
        </p:txBody>
      </p:sp>
      <p:pic>
        <p:nvPicPr>
          <p:cNvPr id="372" name="Google Shape;372;p54"/>
          <p:cNvPicPr preferRelativeResize="0"/>
          <p:nvPr/>
        </p:nvPicPr>
        <p:blipFill>
          <a:blip r:embed="rId3">
            <a:alphaModFix/>
          </a:blip>
          <a:stretch>
            <a:fillRect/>
          </a:stretch>
        </p:blipFill>
        <p:spPr>
          <a:xfrm>
            <a:off x="792800" y="1856100"/>
            <a:ext cx="4500263" cy="2712775"/>
          </a:xfrm>
          <a:prstGeom prst="rect">
            <a:avLst/>
          </a:prstGeom>
          <a:noFill/>
          <a:ln>
            <a:noFill/>
          </a:ln>
        </p:spPr>
      </p:pic>
      <p:pic>
        <p:nvPicPr>
          <p:cNvPr id="373" name="Google Shape;373;p54"/>
          <p:cNvPicPr preferRelativeResize="0"/>
          <p:nvPr/>
        </p:nvPicPr>
        <p:blipFill>
          <a:blip r:embed="rId4">
            <a:alphaModFix/>
          </a:blip>
          <a:stretch>
            <a:fillRect/>
          </a:stretch>
        </p:blipFill>
        <p:spPr>
          <a:xfrm>
            <a:off x="5903138" y="2022713"/>
            <a:ext cx="2333625" cy="195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311700" y="21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Mô hình dự báo sớm ung thư phổi</a:t>
            </a:r>
            <a:endParaRPr sz="2200"/>
          </a:p>
          <a:p>
            <a:pPr marL="0" lvl="0" indent="0" algn="ctr" rtl="0">
              <a:spcBef>
                <a:spcPts val="0"/>
              </a:spcBef>
              <a:spcAft>
                <a:spcPts val="0"/>
              </a:spcAft>
              <a:buNone/>
            </a:pPr>
            <a:r>
              <a:rPr lang="en" sz="2200"/>
              <a:t>Dựa trên hình CT ngực phổi</a:t>
            </a:r>
            <a:endParaRPr sz="2200"/>
          </a:p>
        </p:txBody>
      </p:sp>
      <p:sp>
        <p:nvSpPr>
          <p:cNvPr id="379" name="Google Shape;379;p55"/>
          <p:cNvSpPr txBox="1">
            <a:spLocks noGrp="1"/>
          </p:cNvSpPr>
          <p:nvPr>
            <p:ph type="body" idx="1"/>
          </p:nvPr>
        </p:nvSpPr>
        <p:spPr>
          <a:xfrm>
            <a:off x="440275" y="927675"/>
            <a:ext cx="3243000" cy="3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Mô hình dựa trên tư duy con người:</a:t>
            </a:r>
            <a:endParaRPr sz="1600"/>
          </a:p>
          <a:p>
            <a:pPr marL="0" lvl="0" indent="0" algn="l" rtl="0">
              <a:spcBef>
                <a:spcPts val="1600"/>
              </a:spcBef>
              <a:spcAft>
                <a:spcPts val="0"/>
              </a:spcAft>
              <a:buNone/>
            </a:pPr>
            <a:r>
              <a:rPr lang="en" sz="1600"/>
              <a:t>Giai đoạn 1: Tiền xử lý ảnh - xác định vùng phổi</a:t>
            </a:r>
            <a:endParaRPr sz="1600"/>
          </a:p>
          <a:p>
            <a:pPr marL="0" lvl="0" indent="0" algn="l" rtl="0">
              <a:spcBef>
                <a:spcPts val="1600"/>
              </a:spcBef>
              <a:spcAft>
                <a:spcPts val="0"/>
              </a:spcAft>
              <a:buNone/>
            </a:pPr>
            <a:r>
              <a:rPr lang="en" sz="1600"/>
              <a:t>Giai đoạn 2: Định vị và khoanh vùng khối U</a:t>
            </a:r>
            <a:endParaRPr sz="1600"/>
          </a:p>
          <a:p>
            <a:pPr marL="0" lvl="0" indent="0" algn="l" rtl="0">
              <a:spcBef>
                <a:spcPts val="1600"/>
              </a:spcBef>
              <a:spcAft>
                <a:spcPts val="1600"/>
              </a:spcAft>
              <a:buNone/>
            </a:pPr>
            <a:r>
              <a:rPr lang="en" sz="1600"/>
              <a:t>Giai đoạn 3: Đánh giá mức độ ác tính - Phân loại ung thư ca bệnh</a:t>
            </a:r>
            <a:endParaRPr sz="1600"/>
          </a:p>
        </p:txBody>
      </p:sp>
      <p:pic>
        <p:nvPicPr>
          <p:cNvPr id="380" name="Google Shape;380;p55"/>
          <p:cNvPicPr preferRelativeResize="0"/>
          <p:nvPr/>
        </p:nvPicPr>
        <p:blipFill>
          <a:blip r:embed="rId3">
            <a:alphaModFix/>
          </a:blip>
          <a:stretch>
            <a:fillRect/>
          </a:stretch>
        </p:blipFill>
        <p:spPr>
          <a:xfrm>
            <a:off x="3683275" y="1037875"/>
            <a:ext cx="5354750" cy="41056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311700" y="40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Cấu trúc ảnh CT</a:t>
            </a:r>
            <a:endParaRPr/>
          </a:p>
        </p:txBody>
      </p:sp>
      <p:sp>
        <p:nvSpPr>
          <p:cNvPr id="386" name="Google Shape;386;p56"/>
          <p:cNvSpPr txBox="1">
            <a:spLocks noGrp="1"/>
          </p:cNvSpPr>
          <p:nvPr>
            <p:ph type="body" idx="1"/>
          </p:nvPr>
        </p:nvSpPr>
        <p:spPr>
          <a:xfrm>
            <a:off x="771525" y="1152475"/>
            <a:ext cx="719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Ảnh chụp cắt lớp vi tính:</a:t>
            </a:r>
            <a:endParaRPr/>
          </a:p>
          <a:p>
            <a:pPr marL="457200" lvl="0" indent="0" algn="l" rtl="0">
              <a:spcBef>
                <a:spcPts val="1600"/>
              </a:spcBef>
              <a:spcAft>
                <a:spcPts val="1600"/>
              </a:spcAft>
              <a:buNone/>
            </a:pPr>
            <a:endParaRPr/>
          </a:p>
        </p:txBody>
      </p:sp>
      <p:pic>
        <p:nvPicPr>
          <p:cNvPr id="387" name="Google Shape;387;p56"/>
          <p:cNvPicPr preferRelativeResize="0"/>
          <p:nvPr/>
        </p:nvPicPr>
        <p:blipFill>
          <a:blip r:embed="rId3">
            <a:alphaModFix/>
          </a:blip>
          <a:stretch>
            <a:fillRect/>
          </a:stretch>
        </p:blipFill>
        <p:spPr>
          <a:xfrm>
            <a:off x="4394450" y="1645050"/>
            <a:ext cx="4010070" cy="3145999"/>
          </a:xfrm>
          <a:prstGeom prst="rect">
            <a:avLst/>
          </a:prstGeom>
          <a:noFill/>
          <a:ln>
            <a:noFill/>
          </a:ln>
        </p:spPr>
      </p:pic>
      <p:pic>
        <p:nvPicPr>
          <p:cNvPr id="388" name="Google Shape;388;p56"/>
          <p:cNvPicPr preferRelativeResize="0"/>
          <p:nvPr/>
        </p:nvPicPr>
        <p:blipFill>
          <a:blip r:embed="rId4">
            <a:alphaModFix/>
          </a:blip>
          <a:stretch>
            <a:fillRect/>
          </a:stretch>
        </p:blipFill>
        <p:spPr>
          <a:xfrm>
            <a:off x="968800" y="1645050"/>
            <a:ext cx="3425656" cy="314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7"/>
          <p:cNvSpPr txBox="1">
            <a:spLocks noGrp="1"/>
          </p:cNvSpPr>
          <p:nvPr>
            <p:ph type="title"/>
          </p:nvPr>
        </p:nvSpPr>
        <p:spPr>
          <a:xfrm>
            <a:off x="311700" y="204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Cấu trúc ảnh CT</a:t>
            </a:r>
            <a:endParaRPr/>
          </a:p>
          <a:p>
            <a:pPr marL="0" lvl="0" indent="0" algn="ctr" rtl="0">
              <a:spcBef>
                <a:spcPts val="0"/>
              </a:spcBef>
              <a:spcAft>
                <a:spcPts val="0"/>
              </a:spcAft>
              <a:buNone/>
            </a:pPr>
            <a:r>
              <a:rPr lang="en"/>
              <a:t>Hounfield Unit</a:t>
            </a:r>
            <a:endParaRPr/>
          </a:p>
        </p:txBody>
      </p:sp>
      <p:sp>
        <p:nvSpPr>
          <p:cNvPr id="394" name="Google Shape;394;p57"/>
          <p:cNvSpPr txBox="1">
            <a:spLocks noGrp="1"/>
          </p:cNvSpPr>
          <p:nvPr>
            <p:ph type="body" idx="1"/>
          </p:nvPr>
        </p:nvSpPr>
        <p:spPr>
          <a:xfrm>
            <a:off x="771525" y="1152475"/>
            <a:ext cx="719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Ảnh chụp CT: Đo lường mức độ hấp thụ tia X theo đơn vị Hounsfield</a:t>
            </a:r>
            <a:endParaRPr/>
          </a:p>
          <a:p>
            <a:pPr marL="457200" lvl="0" indent="-342900" algn="l" rtl="0">
              <a:spcBef>
                <a:spcPts val="1600"/>
              </a:spcBef>
              <a:spcAft>
                <a:spcPts val="0"/>
              </a:spcAft>
              <a:buSzPts val="1800"/>
              <a:buChar char="●"/>
            </a:pPr>
            <a:r>
              <a:rPr lang="en"/>
              <a:t>Nước : 0 Hu  </a:t>
            </a:r>
            <a:endParaRPr/>
          </a:p>
          <a:p>
            <a:pPr marL="457200" lvl="0" indent="-342900" algn="l" rtl="0">
              <a:spcBef>
                <a:spcPts val="0"/>
              </a:spcBef>
              <a:spcAft>
                <a:spcPts val="0"/>
              </a:spcAft>
              <a:buSzPts val="1800"/>
              <a:buChar char="●"/>
            </a:pPr>
            <a:r>
              <a:rPr lang="en"/>
              <a:t>Xương : 700-1000 Hu  </a:t>
            </a:r>
            <a:endParaRPr/>
          </a:p>
          <a:p>
            <a:pPr marL="457200" lvl="0" indent="-342900" algn="l" rtl="0">
              <a:spcBef>
                <a:spcPts val="0"/>
              </a:spcBef>
              <a:spcAft>
                <a:spcPts val="0"/>
              </a:spcAft>
              <a:buSzPts val="1800"/>
              <a:buChar char="●"/>
            </a:pPr>
            <a:r>
              <a:rPr lang="en"/>
              <a:t>Không khí : -1000 Hu  </a:t>
            </a:r>
            <a:endParaRPr/>
          </a:p>
          <a:p>
            <a:pPr marL="457200" lvl="0" indent="-342900" algn="l" rtl="0">
              <a:spcBef>
                <a:spcPts val="0"/>
              </a:spcBef>
              <a:spcAft>
                <a:spcPts val="0"/>
              </a:spcAft>
              <a:buSzPts val="1800"/>
              <a:buChar char="●"/>
            </a:pPr>
            <a:r>
              <a:rPr lang="en"/>
              <a:t>Tế bào phổi: -500 Hu</a:t>
            </a:r>
            <a:endParaRPr/>
          </a:p>
          <a:p>
            <a:pPr marL="457200" lvl="0" indent="-342900" algn="l" rtl="0">
              <a:spcBef>
                <a:spcPts val="0"/>
              </a:spcBef>
              <a:spcAft>
                <a:spcPts val="0"/>
              </a:spcAft>
              <a:buSzPts val="1800"/>
              <a:buChar char="●"/>
            </a:pPr>
            <a:r>
              <a:rPr lang="en"/>
              <a:t>Chất xám : 35-40 Hu  </a:t>
            </a:r>
            <a:endParaRPr/>
          </a:p>
          <a:p>
            <a:pPr marL="457200" lvl="0" indent="-342900" algn="l" rtl="0">
              <a:spcBef>
                <a:spcPts val="0"/>
              </a:spcBef>
              <a:spcAft>
                <a:spcPts val="0"/>
              </a:spcAft>
              <a:buSzPts val="1800"/>
              <a:buChar char="●"/>
            </a:pPr>
            <a:r>
              <a:rPr lang="en"/>
              <a:t>Chất trắng : 20 Hu  </a:t>
            </a:r>
            <a:endParaRPr/>
          </a:p>
          <a:p>
            <a:pPr marL="457200" lvl="0" indent="-342900" algn="l" rtl="0">
              <a:spcBef>
                <a:spcPts val="0"/>
              </a:spcBef>
              <a:spcAft>
                <a:spcPts val="0"/>
              </a:spcAft>
              <a:buSzPts val="1800"/>
              <a:buChar char="●"/>
            </a:pPr>
            <a:r>
              <a:rPr lang="en"/>
              <a:t>Xuất huyết : 40-90 Hu  </a:t>
            </a:r>
            <a:endParaRPr/>
          </a:p>
          <a:p>
            <a:pPr marL="457200" lvl="0" indent="-342900" algn="l" rtl="0">
              <a:spcBef>
                <a:spcPts val="0"/>
              </a:spcBef>
              <a:spcAft>
                <a:spcPts val="0"/>
              </a:spcAft>
              <a:buSzPts val="1800"/>
              <a:buChar char="●"/>
            </a:pPr>
            <a:r>
              <a:rPr lang="en"/>
              <a:t>Vôi hóa : &gt;120 Hu</a:t>
            </a:r>
            <a:endParaRPr/>
          </a:p>
        </p:txBody>
      </p:sp>
      <p:pic>
        <p:nvPicPr>
          <p:cNvPr id="395" name="Google Shape;395;p57"/>
          <p:cNvPicPr preferRelativeResize="0"/>
          <p:nvPr/>
        </p:nvPicPr>
        <p:blipFill>
          <a:blip r:embed="rId3">
            <a:alphaModFix/>
          </a:blip>
          <a:stretch>
            <a:fillRect/>
          </a:stretch>
        </p:blipFill>
        <p:spPr>
          <a:xfrm>
            <a:off x="5996975" y="1809750"/>
            <a:ext cx="1209675" cy="1524000"/>
          </a:xfrm>
          <a:prstGeom prst="rect">
            <a:avLst/>
          </a:prstGeom>
          <a:noFill/>
          <a:ln>
            <a:noFill/>
          </a:ln>
        </p:spPr>
      </p:pic>
      <p:sp>
        <p:nvSpPr>
          <p:cNvPr id="396" name="Google Shape;396;p57"/>
          <p:cNvSpPr txBox="1"/>
          <p:nvPr/>
        </p:nvSpPr>
        <p:spPr>
          <a:xfrm>
            <a:off x="5155213" y="3591250"/>
            <a:ext cx="2893200" cy="109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rPr>
              <a:t>Godfrey Hounsfield </a:t>
            </a:r>
            <a:endParaRPr>
              <a:solidFill>
                <a:schemeClr val="dk2"/>
              </a:solidFill>
            </a:endParaRPr>
          </a:p>
          <a:p>
            <a:pPr marL="0" lvl="0" indent="0" algn="ctr" rtl="0">
              <a:lnSpc>
                <a:spcPct val="100000"/>
              </a:lnSpc>
              <a:spcBef>
                <a:spcPts val="1600"/>
              </a:spcBef>
              <a:spcAft>
                <a:spcPts val="1600"/>
              </a:spcAft>
              <a:buClr>
                <a:schemeClr val="dk1"/>
              </a:buClr>
              <a:buSzPts val="1100"/>
              <a:buFont typeface="Arial"/>
              <a:buNone/>
            </a:pPr>
            <a:r>
              <a:rPr lang="en">
                <a:solidFill>
                  <a:schemeClr val="dk2"/>
                </a:solidFill>
              </a:rPr>
              <a:t>Người phát minh ra kỹ thuật chụp cắt lớp vi tính</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xfrm>
            <a:off x="311700" y="204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Cấu trúc ảnh CT</a:t>
            </a:r>
            <a:endParaRPr/>
          </a:p>
          <a:p>
            <a:pPr marL="0" lvl="0" indent="0" algn="l" rtl="0">
              <a:spcBef>
                <a:spcPts val="0"/>
              </a:spcBef>
              <a:spcAft>
                <a:spcPts val="0"/>
              </a:spcAft>
              <a:buNone/>
            </a:pPr>
            <a:endParaRPr/>
          </a:p>
        </p:txBody>
      </p:sp>
      <p:sp>
        <p:nvSpPr>
          <p:cNvPr id="402" name="Google Shape;402;p58"/>
          <p:cNvSpPr txBox="1">
            <a:spLocks noGrp="1"/>
          </p:cNvSpPr>
          <p:nvPr>
            <p:ph type="body" idx="1"/>
          </p:nvPr>
        </p:nvSpPr>
        <p:spPr>
          <a:xfrm>
            <a:off x="771525" y="777100"/>
            <a:ext cx="694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Định dạng DICOM: Header chứa các thông tin quan trọng về cấu trúc ảnh:</a:t>
            </a:r>
            <a:endParaRPr sz="1400"/>
          </a:p>
          <a:p>
            <a:pPr marL="0" lvl="0" indent="0" algn="l" rtl="0">
              <a:spcBef>
                <a:spcPts val="1600"/>
              </a:spcBef>
              <a:spcAft>
                <a:spcPts val="1600"/>
              </a:spcAft>
              <a:buNone/>
            </a:pPr>
            <a:endParaRPr sz="1400"/>
          </a:p>
        </p:txBody>
      </p:sp>
      <p:pic>
        <p:nvPicPr>
          <p:cNvPr id="403" name="Google Shape;403;p58"/>
          <p:cNvPicPr preferRelativeResize="0"/>
          <p:nvPr/>
        </p:nvPicPr>
        <p:blipFill rotWithShape="1">
          <a:blip r:embed="rId3">
            <a:alphaModFix/>
          </a:blip>
          <a:srcRect t="1470" b="-1469"/>
          <a:stretch/>
        </p:blipFill>
        <p:spPr>
          <a:xfrm>
            <a:off x="4222450" y="1322500"/>
            <a:ext cx="4632149" cy="3322451"/>
          </a:xfrm>
          <a:prstGeom prst="rect">
            <a:avLst/>
          </a:prstGeom>
          <a:noFill/>
          <a:ln>
            <a:noFill/>
          </a:ln>
        </p:spPr>
      </p:pic>
      <p:pic>
        <p:nvPicPr>
          <p:cNvPr id="404" name="Google Shape;404;p58"/>
          <p:cNvPicPr preferRelativeResize="0"/>
          <p:nvPr/>
        </p:nvPicPr>
        <p:blipFill>
          <a:blip r:embed="rId4">
            <a:alphaModFix/>
          </a:blip>
          <a:stretch>
            <a:fillRect/>
          </a:stretch>
        </p:blipFill>
        <p:spPr>
          <a:xfrm>
            <a:off x="311688" y="1349800"/>
            <a:ext cx="3910774" cy="3267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title"/>
          </p:nvPr>
        </p:nvSpPr>
        <p:spPr>
          <a:xfrm>
            <a:off x="311700" y="204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Cấu trúc ảnh CT</a:t>
            </a:r>
            <a:endParaRPr/>
          </a:p>
          <a:p>
            <a:pPr marL="0" lvl="0" indent="0" algn="l" rtl="0">
              <a:spcBef>
                <a:spcPts val="0"/>
              </a:spcBef>
              <a:spcAft>
                <a:spcPts val="0"/>
              </a:spcAft>
              <a:buNone/>
            </a:pPr>
            <a:endParaRPr/>
          </a:p>
        </p:txBody>
      </p:sp>
      <p:sp>
        <p:nvSpPr>
          <p:cNvPr id="410" name="Google Shape;410;p59"/>
          <p:cNvSpPr txBox="1">
            <a:spLocks noGrp="1"/>
          </p:cNvSpPr>
          <p:nvPr>
            <p:ph type="body" idx="1"/>
          </p:nvPr>
        </p:nvSpPr>
        <p:spPr>
          <a:xfrm>
            <a:off x="771525" y="777100"/>
            <a:ext cx="640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Kích thước khối u rất nhỏ: 4mm &lt; nodule size &lt; 10mm (Rubin-2015)</a:t>
            </a:r>
            <a:endParaRPr sz="1400"/>
          </a:p>
          <a:p>
            <a:pPr marL="0" lvl="0" indent="0" algn="l" rtl="0">
              <a:spcBef>
                <a:spcPts val="1600"/>
              </a:spcBef>
              <a:spcAft>
                <a:spcPts val="0"/>
              </a:spcAft>
              <a:buNone/>
            </a:pPr>
            <a:r>
              <a:rPr lang="en" sz="1400" i="1"/>
              <a:t>*Thực tế các khối u lớn cho tỉ lệ Ung thư cao hơn</a:t>
            </a:r>
            <a:endParaRPr sz="1400" i="1"/>
          </a:p>
          <a:p>
            <a:pPr marL="0" lvl="0" indent="0" algn="l" rtl="0">
              <a:spcBef>
                <a:spcPts val="1600"/>
              </a:spcBef>
              <a:spcAft>
                <a:spcPts val="1600"/>
              </a:spcAft>
              <a:buNone/>
            </a:pPr>
            <a:endParaRPr sz="1400"/>
          </a:p>
        </p:txBody>
      </p:sp>
      <p:pic>
        <p:nvPicPr>
          <p:cNvPr id="411" name="Google Shape;411;p59"/>
          <p:cNvPicPr preferRelativeResize="0"/>
          <p:nvPr/>
        </p:nvPicPr>
        <p:blipFill>
          <a:blip r:embed="rId3">
            <a:alphaModFix/>
          </a:blip>
          <a:stretch>
            <a:fillRect/>
          </a:stretch>
        </p:blipFill>
        <p:spPr>
          <a:xfrm>
            <a:off x="1563225" y="1635500"/>
            <a:ext cx="5838825" cy="251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311700" y="21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Cấu trúc ảnh CT</a:t>
            </a:r>
            <a:endParaRPr sz="2200"/>
          </a:p>
        </p:txBody>
      </p:sp>
      <p:sp>
        <p:nvSpPr>
          <p:cNvPr id="417" name="Google Shape;417;p60"/>
          <p:cNvSpPr txBox="1">
            <a:spLocks noGrp="1"/>
          </p:cNvSpPr>
          <p:nvPr>
            <p:ph type="body" idx="1"/>
          </p:nvPr>
        </p:nvSpPr>
        <p:spPr>
          <a:xfrm>
            <a:off x="440275" y="927675"/>
            <a:ext cx="8520600" cy="399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700"/>
          </a:p>
        </p:txBody>
      </p:sp>
      <p:pic>
        <p:nvPicPr>
          <p:cNvPr id="418" name="Google Shape;418;p60"/>
          <p:cNvPicPr preferRelativeResize="0"/>
          <p:nvPr/>
        </p:nvPicPr>
        <p:blipFill>
          <a:blip r:embed="rId3">
            <a:alphaModFix/>
          </a:blip>
          <a:stretch>
            <a:fillRect/>
          </a:stretch>
        </p:blipFill>
        <p:spPr>
          <a:xfrm>
            <a:off x="677250" y="1376950"/>
            <a:ext cx="3800850" cy="2954101"/>
          </a:xfrm>
          <a:prstGeom prst="rect">
            <a:avLst/>
          </a:prstGeom>
          <a:noFill/>
          <a:ln>
            <a:noFill/>
          </a:ln>
        </p:spPr>
      </p:pic>
      <p:pic>
        <p:nvPicPr>
          <p:cNvPr id="419" name="Google Shape;419;p60"/>
          <p:cNvPicPr preferRelativeResize="0"/>
          <p:nvPr/>
        </p:nvPicPr>
        <p:blipFill>
          <a:blip r:embed="rId4">
            <a:alphaModFix/>
          </a:blip>
          <a:stretch>
            <a:fillRect/>
          </a:stretch>
        </p:blipFill>
        <p:spPr>
          <a:xfrm>
            <a:off x="4572000" y="1373250"/>
            <a:ext cx="3894752" cy="2961500"/>
          </a:xfrm>
          <a:prstGeom prst="rect">
            <a:avLst/>
          </a:prstGeom>
          <a:noFill/>
          <a:ln>
            <a:noFill/>
          </a:ln>
        </p:spPr>
      </p:pic>
      <p:sp>
        <p:nvSpPr>
          <p:cNvPr id="420" name="Google Shape;420;p60"/>
          <p:cNvSpPr txBox="1"/>
          <p:nvPr/>
        </p:nvSpPr>
        <p:spPr>
          <a:xfrm>
            <a:off x="1645425" y="4436225"/>
            <a:ext cx="1864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Hình ảnh ca ung thư</a:t>
            </a:r>
            <a:endParaRPr/>
          </a:p>
        </p:txBody>
      </p:sp>
      <p:sp>
        <p:nvSpPr>
          <p:cNvPr id="421" name="Google Shape;421;p60"/>
          <p:cNvSpPr txBox="1"/>
          <p:nvPr/>
        </p:nvSpPr>
        <p:spPr>
          <a:xfrm>
            <a:off x="5587125" y="4436225"/>
            <a:ext cx="1864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Hình ảnh ca âm tính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Tiền xử lý ảnh</a:t>
            </a:r>
            <a:endParaRPr/>
          </a:p>
          <a:p>
            <a:pPr marL="0" lvl="0" indent="0" algn="ctr" rtl="0">
              <a:spcBef>
                <a:spcPts val="0"/>
              </a:spcBef>
              <a:spcAft>
                <a:spcPts val="0"/>
              </a:spcAft>
              <a:buNone/>
            </a:pPr>
            <a:r>
              <a:rPr lang="en"/>
              <a:t>Xác định vùng phổi</a:t>
            </a:r>
            <a:endParaRPr/>
          </a:p>
        </p:txBody>
      </p:sp>
      <p:sp>
        <p:nvSpPr>
          <p:cNvPr id="427" name="Google Shape;427;p61"/>
          <p:cNvSpPr txBox="1">
            <a:spLocks noGrp="1"/>
          </p:cNvSpPr>
          <p:nvPr>
            <p:ph type="body" idx="1"/>
          </p:nvPr>
        </p:nvSpPr>
        <p:spPr>
          <a:xfrm>
            <a:off x="311700" y="918475"/>
            <a:ext cx="8520600" cy="3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Từ tính chất ảnh CT, và biểu đồ histogram, thực nghiệm cho ta vùng quan tâm Hu &lt; -400 (đối với dữ liệu Kaggle là Hu &lt; 604)</a:t>
            </a:r>
            <a:endParaRPr sz="1600"/>
          </a:p>
          <a:p>
            <a:pPr marL="0" lvl="0" indent="0" algn="l" rtl="0">
              <a:spcBef>
                <a:spcPts val="1600"/>
              </a:spcBef>
              <a:spcAft>
                <a:spcPts val="1600"/>
              </a:spcAft>
              <a:buNone/>
            </a:pPr>
            <a:endParaRPr sz="1600"/>
          </a:p>
        </p:txBody>
      </p:sp>
      <p:pic>
        <p:nvPicPr>
          <p:cNvPr id="428" name="Google Shape;428;p61"/>
          <p:cNvPicPr preferRelativeResize="0"/>
          <p:nvPr/>
        </p:nvPicPr>
        <p:blipFill>
          <a:blip r:embed="rId3">
            <a:alphaModFix/>
          </a:blip>
          <a:stretch>
            <a:fillRect/>
          </a:stretch>
        </p:blipFill>
        <p:spPr>
          <a:xfrm>
            <a:off x="4141800" y="1538125"/>
            <a:ext cx="4690509" cy="3650400"/>
          </a:xfrm>
          <a:prstGeom prst="rect">
            <a:avLst/>
          </a:prstGeom>
          <a:noFill/>
          <a:ln>
            <a:noFill/>
          </a:ln>
        </p:spPr>
      </p:pic>
      <p:pic>
        <p:nvPicPr>
          <p:cNvPr id="429" name="Google Shape;429;p61"/>
          <p:cNvPicPr preferRelativeResize="0"/>
          <p:nvPr/>
        </p:nvPicPr>
        <p:blipFill>
          <a:blip r:embed="rId4">
            <a:alphaModFix/>
          </a:blip>
          <a:stretch>
            <a:fillRect/>
          </a:stretch>
        </p:blipFill>
        <p:spPr>
          <a:xfrm>
            <a:off x="549925" y="1795550"/>
            <a:ext cx="3477899" cy="3135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376000" y="465700"/>
            <a:ext cx="8520600" cy="6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Triển vọng ngành</a:t>
            </a:r>
            <a:endParaRPr sz="2800"/>
          </a:p>
          <a:p>
            <a:pPr marL="0" lvl="0" indent="0" algn="ctr" rtl="0">
              <a:spcBef>
                <a:spcPts val="0"/>
              </a:spcBef>
              <a:spcAft>
                <a:spcPts val="0"/>
              </a:spcAft>
              <a:buNone/>
            </a:pPr>
            <a:r>
              <a:rPr lang="en" sz="2800"/>
              <a:t>Tại sao phân tích ảnh y tế?</a:t>
            </a:r>
            <a:endParaRPr sz="2800"/>
          </a:p>
        </p:txBody>
      </p:sp>
      <p:pic>
        <p:nvPicPr>
          <p:cNvPr id="80" name="Google Shape;80;p17"/>
          <p:cNvPicPr preferRelativeResize="0"/>
          <p:nvPr/>
        </p:nvPicPr>
        <p:blipFill>
          <a:blip r:embed="rId3">
            <a:alphaModFix/>
          </a:blip>
          <a:stretch>
            <a:fillRect/>
          </a:stretch>
        </p:blipFill>
        <p:spPr>
          <a:xfrm>
            <a:off x="1478750" y="1322625"/>
            <a:ext cx="6080351" cy="3040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Tiền xử lý ảnh</a:t>
            </a:r>
            <a:endParaRPr/>
          </a:p>
          <a:p>
            <a:pPr marL="0" lvl="0" indent="0" algn="ctr" rtl="0">
              <a:spcBef>
                <a:spcPts val="0"/>
              </a:spcBef>
              <a:spcAft>
                <a:spcPts val="0"/>
              </a:spcAft>
              <a:buNone/>
            </a:pPr>
            <a:r>
              <a:rPr lang="en"/>
              <a:t>Khoanh vùng phổi</a:t>
            </a:r>
            <a:endParaRPr/>
          </a:p>
        </p:txBody>
      </p:sp>
      <p:sp>
        <p:nvSpPr>
          <p:cNvPr id="435" name="Google Shape;435;p62"/>
          <p:cNvSpPr txBox="1">
            <a:spLocks noGrp="1"/>
          </p:cNvSpPr>
          <p:nvPr>
            <p:ph type="body" idx="1"/>
          </p:nvPr>
        </p:nvSpPr>
        <p:spPr>
          <a:xfrm>
            <a:off x="311700" y="918475"/>
            <a:ext cx="8520600" cy="3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Ứng dụng thuật toán xử lý ảnh:</a:t>
            </a:r>
            <a:endParaRPr sz="1600"/>
          </a:p>
          <a:p>
            <a:pPr marL="0" lvl="0" indent="0" algn="l" rtl="0">
              <a:spcBef>
                <a:spcPts val="1600"/>
              </a:spcBef>
              <a:spcAft>
                <a:spcPts val="1600"/>
              </a:spcAft>
              <a:buNone/>
            </a:pPr>
            <a:endParaRPr sz="1600"/>
          </a:p>
        </p:txBody>
      </p:sp>
      <p:pic>
        <p:nvPicPr>
          <p:cNvPr id="436" name="Google Shape;436;p62"/>
          <p:cNvPicPr preferRelativeResize="0"/>
          <p:nvPr/>
        </p:nvPicPr>
        <p:blipFill>
          <a:blip r:embed="rId3">
            <a:alphaModFix/>
          </a:blip>
          <a:stretch>
            <a:fillRect/>
          </a:stretch>
        </p:blipFill>
        <p:spPr>
          <a:xfrm>
            <a:off x="311700" y="1340088"/>
            <a:ext cx="1929400" cy="1855775"/>
          </a:xfrm>
          <a:prstGeom prst="rect">
            <a:avLst/>
          </a:prstGeom>
          <a:noFill/>
          <a:ln>
            <a:noFill/>
          </a:ln>
        </p:spPr>
      </p:pic>
      <p:pic>
        <p:nvPicPr>
          <p:cNvPr id="437" name="Google Shape;437;p62"/>
          <p:cNvPicPr preferRelativeResize="0"/>
          <p:nvPr/>
        </p:nvPicPr>
        <p:blipFill>
          <a:blip r:embed="rId4">
            <a:alphaModFix/>
          </a:blip>
          <a:stretch>
            <a:fillRect/>
          </a:stretch>
        </p:blipFill>
        <p:spPr>
          <a:xfrm>
            <a:off x="3057325" y="1340097"/>
            <a:ext cx="1929400" cy="1855766"/>
          </a:xfrm>
          <a:prstGeom prst="rect">
            <a:avLst/>
          </a:prstGeom>
          <a:noFill/>
          <a:ln>
            <a:noFill/>
          </a:ln>
        </p:spPr>
      </p:pic>
      <p:pic>
        <p:nvPicPr>
          <p:cNvPr id="438" name="Google Shape;438;p62"/>
          <p:cNvPicPr preferRelativeResize="0"/>
          <p:nvPr/>
        </p:nvPicPr>
        <p:blipFill>
          <a:blip r:embed="rId5">
            <a:alphaModFix/>
          </a:blip>
          <a:stretch>
            <a:fillRect/>
          </a:stretch>
        </p:blipFill>
        <p:spPr>
          <a:xfrm>
            <a:off x="5880550" y="1340100"/>
            <a:ext cx="1891197" cy="1819025"/>
          </a:xfrm>
          <a:prstGeom prst="rect">
            <a:avLst/>
          </a:prstGeom>
          <a:noFill/>
          <a:ln>
            <a:noFill/>
          </a:ln>
        </p:spPr>
      </p:pic>
      <p:pic>
        <p:nvPicPr>
          <p:cNvPr id="439" name="Google Shape;439;p62"/>
          <p:cNvPicPr preferRelativeResize="0"/>
          <p:nvPr/>
        </p:nvPicPr>
        <p:blipFill>
          <a:blip r:embed="rId6">
            <a:alphaModFix/>
          </a:blip>
          <a:stretch>
            <a:fillRect/>
          </a:stretch>
        </p:blipFill>
        <p:spPr>
          <a:xfrm>
            <a:off x="4572000" y="3195875"/>
            <a:ext cx="1728800" cy="1662802"/>
          </a:xfrm>
          <a:prstGeom prst="rect">
            <a:avLst/>
          </a:prstGeom>
          <a:noFill/>
          <a:ln>
            <a:noFill/>
          </a:ln>
        </p:spPr>
      </p:pic>
      <p:sp>
        <p:nvSpPr>
          <p:cNvPr id="440" name="Google Shape;440;p62"/>
          <p:cNvSpPr txBox="1"/>
          <p:nvPr/>
        </p:nvSpPr>
        <p:spPr>
          <a:xfrm>
            <a:off x="946025" y="3040300"/>
            <a:ext cx="936900" cy="2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Ảnh gốc</a:t>
            </a:r>
            <a:endParaRPr/>
          </a:p>
        </p:txBody>
      </p:sp>
      <p:sp>
        <p:nvSpPr>
          <p:cNvPr id="441" name="Google Shape;441;p62"/>
          <p:cNvSpPr txBox="1"/>
          <p:nvPr/>
        </p:nvSpPr>
        <p:spPr>
          <a:xfrm>
            <a:off x="3684225" y="3040300"/>
            <a:ext cx="11619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Threshold/</a:t>
            </a:r>
            <a:endParaRPr/>
          </a:p>
          <a:p>
            <a:pPr marL="0" lvl="0" indent="0" algn="l" rtl="0">
              <a:spcBef>
                <a:spcPts val="0"/>
              </a:spcBef>
              <a:spcAft>
                <a:spcPts val="0"/>
              </a:spcAft>
              <a:buNone/>
            </a:pPr>
            <a:r>
              <a:rPr lang="en"/>
              <a:t>K-mean</a:t>
            </a:r>
            <a:endParaRPr/>
          </a:p>
        </p:txBody>
      </p:sp>
      <p:sp>
        <p:nvSpPr>
          <p:cNvPr id="442" name="Google Shape;442;p62"/>
          <p:cNvSpPr txBox="1"/>
          <p:nvPr/>
        </p:nvSpPr>
        <p:spPr>
          <a:xfrm>
            <a:off x="6422425" y="2975950"/>
            <a:ext cx="11619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Morphology</a:t>
            </a:r>
            <a:endParaRPr/>
          </a:p>
        </p:txBody>
      </p:sp>
      <p:sp>
        <p:nvSpPr>
          <p:cNvPr id="443" name="Google Shape;443;p62"/>
          <p:cNvSpPr txBox="1"/>
          <p:nvPr/>
        </p:nvSpPr>
        <p:spPr>
          <a:xfrm>
            <a:off x="6290875" y="4027200"/>
            <a:ext cx="14250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Mark-vùng phổi</a:t>
            </a:r>
            <a:endParaRPr/>
          </a:p>
        </p:txBody>
      </p:sp>
      <p:pic>
        <p:nvPicPr>
          <p:cNvPr id="444" name="Google Shape;444;p62"/>
          <p:cNvPicPr preferRelativeResize="0"/>
          <p:nvPr/>
        </p:nvPicPr>
        <p:blipFill>
          <a:blip r:embed="rId7">
            <a:alphaModFix/>
          </a:blip>
          <a:stretch>
            <a:fillRect/>
          </a:stretch>
        </p:blipFill>
        <p:spPr>
          <a:xfrm>
            <a:off x="1793100" y="3203723"/>
            <a:ext cx="1728800" cy="1631652"/>
          </a:xfrm>
          <a:prstGeom prst="rect">
            <a:avLst/>
          </a:prstGeom>
          <a:noFill/>
          <a:ln>
            <a:noFill/>
          </a:ln>
        </p:spPr>
      </p:pic>
      <p:sp>
        <p:nvSpPr>
          <p:cNvPr id="445" name="Google Shape;445;p62"/>
          <p:cNvSpPr txBox="1"/>
          <p:nvPr/>
        </p:nvSpPr>
        <p:spPr>
          <a:xfrm>
            <a:off x="358900" y="3770625"/>
            <a:ext cx="15882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Hình ảnh phổi</a:t>
            </a:r>
            <a:endParaRPr/>
          </a:p>
          <a:p>
            <a:pPr marL="0" lvl="0" indent="0" algn="l" rtl="0">
              <a:spcBef>
                <a:spcPts val="0"/>
              </a:spcBef>
              <a:spcAft>
                <a:spcPts val="0"/>
              </a:spcAft>
              <a:buNone/>
            </a:pPr>
            <a:r>
              <a:rPr lang="en"/>
              <a:t>sau khoanh vùng</a:t>
            </a:r>
            <a:endParaRPr/>
          </a:p>
        </p:txBody>
      </p:sp>
      <p:cxnSp>
        <p:nvCxnSpPr>
          <p:cNvPr id="446" name="Google Shape;446;p62"/>
          <p:cNvCxnSpPr>
            <a:endCxn id="437" idx="1"/>
          </p:cNvCxnSpPr>
          <p:nvPr/>
        </p:nvCxnSpPr>
        <p:spPr>
          <a:xfrm>
            <a:off x="2241025" y="2267980"/>
            <a:ext cx="816300" cy="0"/>
          </a:xfrm>
          <a:prstGeom prst="straightConnector1">
            <a:avLst/>
          </a:prstGeom>
          <a:noFill/>
          <a:ln w="38100" cap="flat" cmpd="sng">
            <a:solidFill>
              <a:srgbClr val="6AA84F"/>
            </a:solidFill>
            <a:prstDash val="solid"/>
            <a:round/>
            <a:headEnd type="none" w="med" len="med"/>
            <a:tailEnd type="triangle" w="med" len="med"/>
          </a:ln>
        </p:spPr>
      </p:cxnSp>
      <p:cxnSp>
        <p:nvCxnSpPr>
          <p:cNvPr id="447" name="Google Shape;447;p62"/>
          <p:cNvCxnSpPr>
            <a:stCxn id="437" idx="3"/>
            <a:endCxn id="438" idx="1"/>
          </p:cNvCxnSpPr>
          <p:nvPr/>
        </p:nvCxnSpPr>
        <p:spPr>
          <a:xfrm rot="10800000" flipH="1">
            <a:off x="4986725" y="2249680"/>
            <a:ext cx="893700" cy="18300"/>
          </a:xfrm>
          <a:prstGeom prst="straightConnector1">
            <a:avLst/>
          </a:prstGeom>
          <a:noFill/>
          <a:ln w="38100" cap="flat" cmpd="sng">
            <a:solidFill>
              <a:srgbClr val="6AA84F"/>
            </a:solidFill>
            <a:prstDash val="solid"/>
            <a:round/>
            <a:headEnd type="none" w="med" len="med"/>
            <a:tailEnd type="triangle" w="med" len="med"/>
          </a:ln>
        </p:spPr>
      </p:cxnSp>
      <p:cxnSp>
        <p:nvCxnSpPr>
          <p:cNvPr id="448" name="Google Shape;448;p62"/>
          <p:cNvCxnSpPr>
            <a:stCxn id="442" idx="2"/>
            <a:endCxn id="443" idx="0"/>
          </p:cNvCxnSpPr>
          <p:nvPr/>
        </p:nvCxnSpPr>
        <p:spPr>
          <a:xfrm>
            <a:off x="7003375" y="3315850"/>
            <a:ext cx="0" cy="711300"/>
          </a:xfrm>
          <a:prstGeom prst="straightConnector1">
            <a:avLst/>
          </a:prstGeom>
          <a:noFill/>
          <a:ln w="38100" cap="flat" cmpd="sng">
            <a:solidFill>
              <a:srgbClr val="6AA84F"/>
            </a:solidFill>
            <a:prstDash val="solid"/>
            <a:round/>
            <a:headEnd type="none" w="med" len="med"/>
            <a:tailEnd type="none" w="med" len="med"/>
          </a:ln>
        </p:spPr>
      </p:cxnSp>
      <p:cxnSp>
        <p:nvCxnSpPr>
          <p:cNvPr id="449" name="Google Shape;449;p62"/>
          <p:cNvCxnSpPr>
            <a:stCxn id="443" idx="0"/>
            <a:endCxn id="439" idx="3"/>
          </p:cNvCxnSpPr>
          <p:nvPr/>
        </p:nvCxnSpPr>
        <p:spPr>
          <a:xfrm rot="10800000">
            <a:off x="6300775" y="4027200"/>
            <a:ext cx="702600" cy="0"/>
          </a:xfrm>
          <a:prstGeom prst="straightConnector1">
            <a:avLst/>
          </a:prstGeom>
          <a:noFill/>
          <a:ln w="38100" cap="flat" cmpd="sng">
            <a:solidFill>
              <a:srgbClr val="6AA84F"/>
            </a:solidFill>
            <a:prstDash val="solid"/>
            <a:round/>
            <a:headEnd type="none" w="med" len="med"/>
            <a:tailEnd type="triangle" w="med" len="med"/>
          </a:ln>
        </p:spPr>
      </p:cxnSp>
      <p:cxnSp>
        <p:nvCxnSpPr>
          <p:cNvPr id="450" name="Google Shape;450;p62"/>
          <p:cNvCxnSpPr>
            <a:stCxn id="439" idx="1"/>
            <a:endCxn id="444" idx="3"/>
          </p:cNvCxnSpPr>
          <p:nvPr/>
        </p:nvCxnSpPr>
        <p:spPr>
          <a:xfrm rot="10800000">
            <a:off x="3522000" y="4019476"/>
            <a:ext cx="1050000" cy="7800"/>
          </a:xfrm>
          <a:prstGeom prst="straightConnector1">
            <a:avLst/>
          </a:prstGeom>
          <a:noFill/>
          <a:ln w="38100" cap="flat" cmpd="sng">
            <a:solidFill>
              <a:srgbClr val="6AA84F"/>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3"/>
          <p:cNvSpPr txBox="1">
            <a:spLocks noGrp="1"/>
          </p:cNvSpPr>
          <p:nvPr>
            <p:ph type="title"/>
          </p:nvPr>
        </p:nvSpPr>
        <p:spPr>
          <a:xfrm>
            <a:off x="311700" y="160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Tiền xử lý ảnh</a:t>
            </a:r>
            <a:endParaRPr/>
          </a:p>
          <a:p>
            <a:pPr marL="0" lvl="0" indent="0" algn="ctr" rtl="0">
              <a:spcBef>
                <a:spcPts val="0"/>
              </a:spcBef>
              <a:spcAft>
                <a:spcPts val="0"/>
              </a:spcAft>
              <a:buNone/>
            </a:pPr>
            <a:r>
              <a:rPr lang="en"/>
              <a:t>Khoanh vùng phổi</a:t>
            </a:r>
            <a:endParaRPr/>
          </a:p>
        </p:txBody>
      </p:sp>
      <p:sp>
        <p:nvSpPr>
          <p:cNvPr id="456" name="Google Shape;45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Sử dụng mạng nơron:</a:t>
            </a:r>
            <a:endParaRPr sz="1600"/>
          </a:p>
          <a:p>
            <a:pPr marL="0" lvl="0" indent="0" algn="l" rtl="0">
              <a:spcBef>
                <a:spcPts val="1600"/>
              </a:spcBef>
              <a:spcAft>
                <a:spcPts val="1600"/>
              </a:spcAft>
              <a:buNone/>
            </a:pPr>
            <a:endParaRPr sz="1600"/>
          </a:p>
        </p:txBody>
      </p:sp>
      <p:pic>
        <p:nvPicPr>
          <p:cNvPr id="457" name="Google Shape;457;p63"/>
          <p:cNvPicPr preferRelativeResize="0"/>
          <p:nvPr/>
        </p:nvPicPr>
        <p:blipFill>
          <a:blip r:embed="rId3">
            <a:alphaModFix/>
          </a:blip>
          <a:stretch>
            <a:fillRect/>
          </a:stretch>
        </p:blipFill>
        <p:spPr>
          <a:xfrm>
            <a:off x="2581275" y="1249125"/>
            <a:ext cx="3981450" cy="3453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4"/>
          <p:cNvSpPr txBox="1">
            <a:spLocks noGrp="1"/>
          </p:cNvSpPr>
          <p:nvPr>
            <p:ph type="title"/>
          </p:nvPr>
        </p:nvSpPr>
        <p:spPr>
          <a:xfrm>
            <a:off x="311700" y="245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Định vị và khoanh vùng khối u</a:t>
            </a:r>
            <a:endParaRPr/>
          </a:p>
          <a:p>
            <a:pPr marL="0" lvl="0" indent="0" algn="ctr" rtl="0">
              <a:spcBef>
                <a:spcPts val="0"/>
              </a:spcBef>
              <a:spcAft>
                <a:spcPts val="0"/>
              </a:spcAft>
              <a:buNone/>
            </a:pPr>
            <a:r>
              <a:rPr lang="en"/>
              <a:t>Mô hình U-net</a:t>
            </a:r>
            <a:endParaRPr/>
          </a:p>
        </p:txBody>
      </p:sp>
      <p:sp>
        <p:nvSpPr>
          <p:cNvPr id="463" name="Google Shape;46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64" name="Google Shape;464;p64"/>
          <p:cNvSpPr txBox="1"/>
          <p:nvPr/>
        </p:nvSpPr>
        <p:spPr>
          <a:xfrm>
            <a:off x="3391800" y="4407275"/>
            <a:ext cx="23604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1600"/>
              <a:t>Kiến trúc mạng Unet</a:t>
            </a:r>
            <a:endParaRPr sz="1600"/>
          </a:p>
        </p:txBody>
      </p:sp>
      <p:pic>
        <p:nvPicPr>
          <p:cNvPr id="465" name="Google Shape;465;p64"/>
          <p:cNvPicPr preferRelativeResize="0"/>
          <p:nvPr/>
        </p:nvPicPr>
        <p:blipFill>
          <a:blip r:embed="rId3">
            <a:alphaModFix/>
          </a:blip>
          <a:stretch>
            <a:fillRect/>
          </a:stretch>
        </p:blipFill>
        <p:spPr>
          <a:xfrm>
            <a:off x="1352538" y="1367650"/>
            <a:ext cx="6438925" cy="3151525"/>
          </a:xfrm>
          <a:prstGeom prst="rect">
            <a:avLst/>
          </a:prstGeom>
          <a:noFill/>
          <a:ln>
            <a:noFill/>
          </a:ln>
        </p:spPr>
      </p:pic>
      <p:pic>
        <p:nvPicPr>
          <p:cNvPr id="466" name="Google Shape;466;p64"/>
          <p:cNvPicPr preferRelativeResize="0"/>
          <p:nvPr/>
        </p:nvPicPr>
        <p:blipFill>
          <a:blip r:embed="rId4">
            <a:alphaModFix/>
          </a:blip>
          <a:stretch>
            <a:fillRect/>
          </a:stretch>
        </p:blipFill>
        <p:spPr>
          <a:xfrm>
            <a:off x="311700" y="1536994"/>
            <a:ext cx="1167225" cy="1156800"/>
          </a:xfrm>
          <a:prstGeom prst="rect">
            <a:avLst/>
          </a:prstGeom>
          <a:noFill/>
          <a:ln>
            <a:noFill/>
          </a:ln>
        </p:spPr>
      </p:pic>
      <p:pic>
        <p:nvPicPr>
          <p:cNvPr id="467" name="Google Shape;467;p64"/>
          <p:cNvPicPr preferRelativeResize="0"/>
          <p:nvPr/>
        </p:nvPicPr>
        <p:blipFill>
          <a:blip r:embed="rId5">
            <a:alphaModFix/>
          </a:blip>
          <a:stretch>
            <a:fillRect/>
          </a:stretch>
        </p:blipFill>
        <p:spPr>
          <a:xfrm>
            <a:off x="7351725" y="1473100"/>
            <a:ext cx="1167225" cy="1161943"/>
          </a:xfrm>
          <a:prstGeom prst="rect">
            <a:avLst/>
          </a:prstGeom>
          <a:noFill/>
          <a:ln>
            <a:noFill/>
          </a:ln>
        </p:spPr>
      </p:pic>
      <p:pic>
        <p:nvPicPr>
          <p:cNvPr id="468" name="Google Shape;468;p64"/>
          <p:cNvPicPr preferRelativeResize="0"/>
          <p:nvPr/>
        </p:nvPicPr>
        <p:blipFill>
          <a:blip r:embed="rId6">
            <a:alphaModFix/>
          </a:blip>
          <a:stretch>
            <a:fillRect/>
          </a:stretch>
        </p:blipFill>
        <p:spPr>
          <a:xfrm rot="10800000" flipH="1">
            <a:off x="1520950" y="2077300"/>
            <a:ext cx="295275" cy="76200"/>
          </a:xfrm>
          <a:prstGeom prst="rect">
            <a:avLst/>
          </a:prstGeom>
          <a:noFill/>
          <a:ln>
            <a:noFill/>
          </a:ln>
        </p:spPr>
      </p:pic>
      <p:pic>
        <p:nvPicPr>
          <p:cNvPr id="469" name="Google Shape;469;p64"/>
          <p:cNvPicPr preferRelativeResize="0"/>
          <p:nvPr/>
        </p:nvPicPr>
        <p:blipFill>
          <a:blip r:embed="rId6">
            <a:alphaModFix/>
          </a:blip>
          <a:stretch>
            <a:fillRect/>
          </a:stretch>
        </p:blipFill>
        <p:spPr>
          <a:xfrm rot="10800000" flipH="1">
            <a:off x="6908700" y="2077300"/>
            <a:ext cx="295275" cy="76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5"/>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Mô hình U-Net</a:t>
            </a:r>
            <a:endParaRPr/>
          </a:p>
        </p:txBody>
      </p:sp>
      <p:sp>
        <p:nvSpPr>
          <p:cNvPr id="475" name="Google Shape;475;p65"/>
          <p:cNvSpPr txBox="1">
            <a:spLocks noGrp="1"/>
          </p:cNvSpPr>
          <p:nvPr>
            <p:ph type="body" idx="1"/>
          </p:nvPr>
        </p:nvSpPr>
        <p:spPr>
          <a:xfrm>
            <a:off x="311700" y="1088700"/>
            <a:ext cx="8208900" cy="348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Tăng kích thước ảnh với phép tích chập chuyển vị - Transposed Convolution</a:t>
            </a:r>
            <a:endParaRPr sz="1600" b="1"/>
          </a:p>
          <a:p>
            <a:pPr marL="0" lvl="0" indent="0" algn="l" rtl="0">
              <a:lnSpc>
                <a:spcPct val="100000"/>
              </a:lnSpc>
              <a:spcBef>
                <a:spcPts val="1600"/>
              </a:spcBef>
              <a:spcAft>
                <a:spcPts val="0"/>
              </a:spcAft>
              <a:buNone/>
            </a:pPr>
            <a:r>
              <a:rPr lang="en" sz="1600"/>
              <a:t>Các kỹ thuật tăng kích thước ảnh truyền thống sử dụng phép nội suy:</a:t>
            </a:r>
            <a:endParaRPr sz="1600"/>
          </a:p>
          <a:p>
            <a:pPr marL="0" lvl="0" indent="0" algn="just" rtl="0">
              <a:lnSpc>
                <a:spcPct val="100000"/>
              </a:lnSpc>
              <a:spcBef>
                <a:spcPts val="1600"/>
              </a:spcBef>
              <a:spcAft>
                <a:spcPts val="0"/>
              </a:spcAft>
              <a:buNone/>
            </a:pPr>
            <a:r>
              <a:rPr lang="en" sz="1600"/>
              <a:t>- Nội suy theo lân cận gần nhất</a:t>
            </a:r>
            <a:endParaRPr sz="1600"/>
          </a:p>
          <a:p>
            <a:pPr marL="0" lvl="0" indent="0" algn="just" rtl="0">
              <a:lnSpc>
                <a:spcPct val="100000"/>
              </a:lnSpc>
              <a:spcBef>
                <a:spcPts val="1200"/>
              </a:spcBef>
              <a:spcAft>
                <a:spcPts val="0"/>
              </a:spcAft>
              <a:buNone/>
            </a:pPr>
            <a:r>
              <a:rPr lang="en" sz="1600"/>
              <a:t>- Nội suy tuyến tính 2 chiều</a:t>
            </a:r>
            <a:endParaRPr sz="1600"/>
          </a:p>
          <a:p>
            <a:pPr marL="0" lvl="0" indent="0" algn="just" rtl="0">
              <a:lnSpc>
                <a:spcPct val="100000"/>
              </a:lnSpc>
              <a:spcBef>
                <a:spcPts val="1200"/>
              </a:spcBef>
              <a:spcAft>
                <a:spcPts val="0"/>
              </a:spcAft>
              <a:buNone/>
            </a:pPr>
            <a:r>
              <a:rPr lang="en" sz="1600"/>
              <a:t>- Nội suy bậc ba 2 chiều. </a:t>
            </a:r>
            <a:endParaRPr sz="1600"/>
          </a:p>
          <a:p>
            <a:pPr marL="0" lvl="0" indent="0" algn="just" rtl="0">
              <a:lnSpc>
                <a:spcPct val="100000"/>
              </a:lnSpc>
              <a:spcBef>
                <a:spcPts val="1200"/>
              </a:spcBef>
              <a:spcAft>
                <a:spcPts val="0"/>
              </a:spcAft>
              <a:buNone/>
            </a:pPr>
            <a:r>
              <a:rPr lang="en" sz="1600"/>
              <a:t>Nhược điểm: Mô hình ko học được gì từ kỹ thuật này.</a:t>
            </a:r>
            <a:endParaRPr sz="1600"/>
          </a:p>
          <a:p>
            <a:pPr marL="0" lvl="0" indent="0" algn="just" rtl="0">
              <a:lnSpc>
                <a:spcPct val="100000"/>
              </a:lnSpc>
              <a:spcBef>
                <a:spcPts val="1200"/>
              </a:spcBef>
              <a:spcAft>
                <a:spcPts val="0"/>
              </a:spcAft>
              <a:buNone/>
            </a:pPr>
            <a:r>
              <a:rPr lang="en" sz="1600"/>
              <a:t>-&gt; Phép tích chập chuyển vị - Transposed Convolution. Còn có 1 số tên gọi khác như phép giải tích chập - Deconvolution hay phép tích chập với bước nhảy phân số - Fractionally strided Convolution</a:t>
            </a:r>
            <a:endParaRPr sz="1600"/>
          </a:p>
          <a:p>
            <a:pPr marL="0" lvl="0" indent="0" algn="l" rtl="0">
              <a:lnSpc>
                <a:spcPct val="100000"/>
              </a:lnSpc>
              <a:spcBef>
                <a:spcPts val="0"/>
              </a:spcBef>
              <a:spcAft>
                <a:spcPts val="1600"/>
              </a:spcAft>
              <a:buNone/>
            </a:pP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Mô hình U-Net</a:t>
            </a:r>
            <a:endParaRPr/>
          </a:p>
        </p:txBody>
      </p:sp>
      <p:sp>
        <p:nvSpPr>
          <p:cNvPr id="481" name="Google Shape;481;p66"/>
          <p:cNvSpPr txBox="1">
            <a:spLocks noGrp="1"/>
          </p:cNvSpPr>
          <p:nvPr>
            <p:ph type="body" idx="1"/>
          </p:nvPr>
        </p:nvSpPr>
        <p:spPr>
          <a:xfrm>
            <a:off x="311700" y="897900"/>
            <a:ext cx="8208900" cy="367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Tăng kích thước ảnh với phép tích chập chuyển vị - Transposed Convolution</a:t>
            </a:r>
            <a:endParaRPr sz="1600" b="1"/>
          </a:p>
          <a:p>
            <a:pPr marL="457200" lvl="0" indent="-330200" algn="l" rtl="0">
              <a:lnSpc>
                <a:spcPct val="100000"/>
              </a:lnSpc>
              <a:spcBef>
                <a:spcPts val="1600"/>
              </a:spcBef>
              <a:spcAft>
                <a:spcPts val="0"/>
              </a:spcAft>
              <a:buSzPts val="1600"/>
              <a:buChar char="-"/>
            </a:pPr>
            <a:r>
              <a:rPr lang="en" sz="1600"/>
              <a:t>Biểu diễn phép tích chập thành phép nhân ma trận</a:t>
            </a:r>
            <a:endParaRPr sz="1600"/>
          </a:p>
          <a:p>
            <a:pPr marL="0" lvl="0" indent="0" algn="just" rtl="0">
              <a:lnSpc>
                <a:spcPct val="100000"/>
              </a:lnSpc>
              <a:spcBef>
                <a:spcPts val="1600"/>
              </a:spcBef>
              <a:spcAft>
                <a:spcPts val="0"/>
              </a:spcAft>
              <a:buNone/>
            </a:pPr>
            <a:endParaRPr sz="1600"/>
          </a:p>
          <a:p>
            <a:pPr marL="0" lvl="0" indent="0" algn="l" rtl="0">
              <a:lnSpc>
                <a:spcPct val="100000"/>
              </a:lnSpc>
              <a:spcBef>
                <a:spcPts val="0"/>
              </a:spcBef>
              <a:spcAft>
                <a:spcPts val="1600"/>
              </a:spcAft>
              <a:buNone/>
            </a:pPr>
            <a:endParaRPr sz="1600"/>
          </a:p>
        </p:txBody>
      </p:sp>
      <p:pic>
        <p:nvPicPr>
          <p:cNvPr id="482" name="Google Shape;482;p66"/>
          <p:cNvPicPr preferRelativeResize="0"/>
          <p:nvPr/>
        </p:nvPicPr>
        <p:blipFill>
          <a:blip r:embed="rId3">
            <a:alphaModFix/>
          </a:blip>
          <a:stretch>
            <a:fillRect/>
          </a:stretch>
        </p:blipFill>
        <p:spPr>
          <a:xfrm>
            <a:off x="2040375" y="1715150"/>
            <a:ext cx="1313850" cy="1476400"/>
          </a:xfrm>
          <a:prstGeom prst="rect">
            <a:avLst/>
          </a:prstGeom>
          <a:noFill/>
          <a:ln>
            <a:noFill/>
          </a:ln>
        </p:spPr>
      </p:pic>
      <p:pic>
        <p:nvPicPr>
          <p:cNvPr id="483" name="Google Shape;483;p66"/>
          <p:cNvPicPr preferRelativeResize="0"/>
          <p:nvPr/>
        </p:nvPicPr>
        <p:blipFill>
          <a:blip r:embed="rId4">
            <a:alphaModFix/>
          </a:blip>
          <a:stretch>
            <a:fillRect/>
          </a:stretch>
        </p:blipFill>
        <p:spPr>
          <a:xfrm>
            <a:off x="452725" y="3474273"/>
            <a:ext cx="4874474" cy="1476400"/>
          </a:xfrm>
          <a:prstGeom prst="rect">
            <a:avLst/>
          </a:prstGeom>
          <a:noFill/>
          <a:ln>
            <a:noFill/>
          </a:ln>
        </p:spPr>
      </p:pic>
      <p:pic>
        <p:nvPicPr>
          <p:cNvPr id="484" name="Google Shape;484;p66"/>
          <p:cNvPicPr preferRelativeResize="0"/>
          <p:nvPr/>
        </p:nvPicPr>
        <p:blipFill>
          <a:blip r:embed="rId5">
            <a:alphaModFix/>
          </a:blip>
          <a:stretch>
            <a:fillRect/>
          </a:stretch>
        </p:blipFill>
        <p:spPr>
          <a:xfrm rot="-5400000" flipH="1">
            <a:off x="2644612" y="3346738"/>
            <a:ext cx="178875" cy="76200"/>
          </a:xfrm>
          <a:prstGeom prst="rect">
            <a:avLst/>
          </a:prstGeom>
          <a:noFill/>
          <a:ln>
            <a:noFill/>
          </a:ln>
        </p:spPr>
      </p:pic>
      <p:pic>
        <p:nvPicPr>
          <p:cNvPr id="485" name="Google Shape;485;p66"/>
          <p:cNvPicPr preferRelativeResize="0"/>
          <p:nvPr/>
        </p:nvPicPr>
        <p:blipFill>
          <a:blip r:embed="rId6">
            <a:alphaModFix/>
          </a:blip>
          <a:stretch>
            <a:fillRect/>
          </a:stretch>
        </p:blipFill>
        <p:spPr>
          <a:xfrm>
            <a:off x="5786396" y="1622050"/>
            <a:ext cx="1960150" cy="3290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7"/>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Mô hình U-Net</a:t>
            </a:r>
            <a:endParaRPr/>
          </a:p>
        </p:txBody>
      </p:sp>
      <p:sp>
        <p:nvSpPr>
          <p:cNvPr id="491" name="Google Shape;491;p67"/>
          <p:cNvSpPr txBox="1">
            <a:spLocks noGrp="1"/>
          </p:cNvSpPr>
          <p:nvPr>
            <p:ph type="body" idx="1"/>
          </p:nvPr>
        </p:nvSpPr>
        <p:spPr>
          <a:xfrm>
            <a:off x="311700" y="897900"/>
            <a:ext cx="8208900" cy="367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Tăng kích thước ảnh với phép tích chập chuyển vị - Transposed Convolution</a:t>
            </a:r>
            <a:endParaRPr sz="1600" b="1"/>
          </a:p>
          <a:p>
            <a:pPr marL="457200" lvl="0" indent="-330200" algn="l" rtl="0">
              <a:lnSpc>
                <a:spcPct val="100000"/>
              </a:lnSpc>
              <a:spcBef>
                <a:spcPts val="1600"/>
              </a:spcBef>
              <a:spcAft>
                <a:spcPts val="0"/>
              </a:spcAft>
              <a:buSzPts val="1600"/>
              <a:buChar char="-"/>
            </a:pPr>
            <a:r>
              <a:rPr lang="en" sz="1600"/>
              <a:t>Xây dựng ma trận tích chập chuyển vị:</a:t>
            </a:r>
            <a:endParaRPr sz="1600"/>
          </a:p>
          <a:p>
            <a:pPr marL="0" lvl="0" indent="0" algn="just" rtl="0">
              <a:lnSpc>
                <a:spcPct val="100000"/>
              </a:lnSpc>
              <a:spcBef>
                <a:spcPts val="1600"/>
              </a:spcBef>
              <a:spcAft>
                <a:spcPts val="0"/>
              </a:spcAft>
              <a:buNone/>
            </a:pPr>
            <a:endParaRPr sz="1600"/>
          </a:p>
          <a:p>
            <a:pPr marL="0" lvl="0" indent="0" algn="l" rtl="0">
              <a:lnSpc>
                <a:spcPct val="100000"/>
              </a:lnSpc>
              <a:spcBef>
                <a:spcPts val="0"/>
              </a:spcBef>
              <a:spcAft>
                <a:spcPts val="1600"/>
              </a:spcAft>
              <a:buNone/>
            </a:pPr>
            <a:endParaRPr sz="1600"/>
          </a:p>
        </p:txBody>
      </p:sp>
      <p:pic>
        <p:nvPicPr>
          <p:cNvPr id="492" name="Google Shape;492;p67"/>
          <p:cNvPicPr preferRelativeResize="0"/>
          <p:nvPr/>
        </p:nvPicPr>
        <p:blipFill>
          <a:blip r:embed="rId3">
            <a:alphaModFix/>
          </a:blip>
          <a:stretch>
            <a:fillRect/>
          </a:stretch>
        </p:blipFill>
        <p:spPr>
          <a:xfrm rot="-5400000" flipH="1">
            <a:off x="2644612" y="3346738"/>
            <a:ext cx="178875" cy="76200"/>
          </a:xfrm>
          <a:prstGeom prst="rect">
            <a:avLst/>
          </a:prstGeom>
          <a:noFill/>
          <a:ln>
            <a:noFill/>
          </a:ln>
        </p:spPr>
      </p:pic>
      <p:pic>
        <p:nvPicPr>
          <p:cNvPr id="493" name="Google Shape;493;p67"/>
          <p:cNvPicPr preferRelativeResize="0"/>
          <p:nvPr/>
        </p:nvPicPr>
        <p:blipFill>
          <a:blip r:embed="rId4">
            <a:alphaModFix/>
          </a:blip>
          <a:stretch>
            <a:fillRect/>
          </a:stretch>
        </p:blipFill>
        <p:spPr>
          <a:xfrm>
            <a:off x="835000" y="1683837"/>
            <a:ext cx="3535450" cy="3402000"/>
          </a:xfrm>
          <a:prstGeom prst="rect">
            <a:avLst/>
          </a:prstGeom>
          <a:noFill/>
          <a:ln>
            <a:noFill/>
          </a:ln>
        </p:spPr>
      </p:pic>
      <p:pic>
        <p:nvPicPr>
          <p:cNvPr id="494" name="Google Shape;494;p67"/>
          <p:cNvPicPr preferRelativeResize="0"/>
          <p:nvPr/>
        </p:nvPicPr>
        <p:blipFill>
          <a:blip r:embed="rId5">
            <a:alphaModFix/>
          </a:blip>
          <a:stretch>
            <a:fillRect/>
          </a:stretch>
        </p:blipFill>
        <p:spPr>
          <a:xfrm>
            <a:off x="5449700" y="2384713"/>
            <a:ext cx="1847850" cy="2000250"/>
          </a:xfrm>
          <a:prstGeom prst="rect">
            <a:avLst/>
          </a:prstGeom>
          <a:noFill/>
          <a:ln>
            <a:noFill/>
          </a:ln>
        </p:spPr>
      </p:pic>
      <p:pic>
        <p:nvPicPr>
          <p:cNvPr id="495" name="Google Shape;495;p67"/>
          <p:cNvPicPr preferRelativeResize="0"/>
          <p:nvPr/>
        </p:nvPicPr>
        <p:blipFill>
          <a:blip r:embed="rId6">
            <a:alphaModFix/>
          </a:blip>
          <a:stretch>
            <a:fillRect/>
          </a:stretch>
        </p:blipFill>
        <p:spPr>
          <a:xfrm>
            <a:off x="4572000" y="3299125"/>
            <a:ext cx="371475" cy="171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Hậu xử lý ảnh phân vùng khối U</a:t>
            </a:r>
            <a:endParaRPr/>
          </a:p>
        </p:txBody>
      </p:sp>
      <p:sp>
        <p:nvSpPr>
          <p:cNvPr id="501" name="Google Shape;501;p68"/>
          <p:cNvSpPr txBox="1">
            <a:spLocks noGrp="1"/>
          </p:cNvSpPr>
          <p:nvPr>
            <p:ph type="body" idx="1"/>
          </p:nvPr>
        </p:nvSpPr>
        <p:spPr>
          <a:xfrm>
            <a:off x="311700" y="1088700"/>
            <a:ext cx="8208900" cy="34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Bản đồ nhiệt thu được từ U-Net:</a:t>
            </a:r>
            <a:endParaRPr sz="1600"/>
          </a:p>
          <a:p>
            <a:pPr marL="457200" lvl="0" indent="-330200" algn="l" rtl="0">
              <a:spcBef>
                <a:spcPts val="1600"/>
              </a:spcBef>
              <a:spcAft>
                <a:spcPts val="0"/>
              </a:spcAft>
              <a:buSzPts val="1600"/>
              <a:buChar char="-"/>
            </a:pPr>
            <a:r>
              <a:rPr lang="en" sz="1600"/>
              <a:t>Loại bỏ vùng ngoại biên -&gt; Chuẩn hóa về [0, 1] -&gt; Threshold</a:t>
            </a:r>
            <a:endParaRPr sz="1600"/>
          </a:p>
          <a:p>
            <a:pPr marL="0" lvl="0" indent="0" algn="l" rtl="0">
              <a:spcBef>
                <a:spcPts val="1600"/>
              </a:spcBef>
              <a:spcAft>
                <a:spcPts val="1600"/>
              </a:spcAft>
              <a:buNone/>
            </a:pPr>
            <a:endParaRPr sz="1600"/>
          </a:p>
        </p:txBody>
      </p:sp>
      <p:pic>
        <p:nvPicPr>
          <p:cNvPr id="502" name="Google Shape;502;p68"/>
          <p:cNvPicPr preferRelativeResize="0"/>
          <p:nvPr/>
        </p:nvPicPr>
        <p:blipFill>
          <a:blip r:embed="rId3">
            <a:alphaModFix/>
          </a:blip>
          <a:stretch>
            <a:fillRect/>
          </a:stretch>
        </p:blipFill>
        <p:spPr>
          <a:xfrm>
            <a:off x="4740725" y="1968625"/>
            <a:ext cx="2495550" cy="2400300"/>
          </a:xfrm>
          <a:prstGeom prst="rect">
            <a:avLst/>
          </a:prstGeom>
          <a:noFill/>
          <a:ln>
            <a:noFill/>
          </a:ln>
        </p:spPr>
      </p:pic>
      <p:pic>
        <p:nvPicPr>
          <p:cNvPr id="503" name="Google Shape;503;p68"/>
          <p:cNvPicPr preferRelativeResize="0"/>
          <p:nvPr/>
        </p:nvPicPr>
        <p:blipFill>
          <a:blip r:embed="rId4">
            <a:alphaModFix/>
          </a:blip>
          <a:stretch>
            <a:fillRect/>
          </a:stretch>
        </p:blipFill>
        <p:spPr>
          <a:xfrm>
            <a:off x="1461775" y="1968625"/>
            <a:ext cx="2495550" cy="240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9"/>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Khắc phụ vấn đề dự báo dương tính giả</a:t>
            </a:r>
            <a:endParaRPr/>
          </a:p>
          <a:p>
            <a:pPr marL="0" lvl="0" indent="0" algn="ctr" rtl="0">
              <a:spcBef>
                <a:spcPts val="0"/>
              </a:spcBef>
              <a:spcAft>
                <a:spcPts val="0"/>
              </a:spcAft>
              <a:buNone/>
            </a:pPr>
            <a:r>
              <a:rPr lang="en"/>
              <a:t>False positive reduction</a:t>
            </a:r>
            <a:endParaRPr/>
          </a:p>
        </p:txBody>
      </p:sp>
      <p:sp>
        <p:nvSpPr>
          <p:cNvPr id="509" name="Google Shape;509;p69"/>
          <p:cNvSpPr txBox="1">
            <a:spLocks noGrp="1"/>
          </p:cNvSpPr>
          <p:nvPr>
            <p:ph type="body" idx="1"/>
          </p:nvPr>
        </p:nvSpPr>
        <p:spPr>
          <a:xfrm>
            <a:off x="311700" y="1088700"/>
            <a:ext cx="8208900" cy="34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 Mô hình đưa ra số lượng nodule lớn (1-8 nodules/scan) -&gt; Có phương án giảm bớt False positive cho mô hình.</a:t>
            </a:r>
            <a:endParaRPr sz="1600"/>
          </a:p>
          <a:p>
            <a:pPr marL="0" lvl="0" indent="0" algn="l" rtl="0">
              <a:spcBef>
                <a:spcPts val="1600"/>
              </a:spcBef>
              <a:spcAft>
                <a:spcPts val="1600"/>
              </a:spcAft>
              <a:buNone/>
            </a:pPr>
            <a:endParaRPr sz="1600"/>
          </a:p>
        </p:txBody>
      </p:sp>
      <p:pic>
        <p:nvPicPr>
          <p:cNvPr id="510" name="Google Shape;510;p69"/>
          <p:cNvPicPr preferRelativeResize="0"/>
          <p:nvPr/>
        </p:nvPicPr>
        <p:blipFill>
          <a:blip r:embed="rId3">
            <a:alphaModFix/>
          </a:blip>
          <a:stretch>
            <a:fillRect/>
          </a:stretch>
        </p:blipFill>
        <p:spPr>
          <a:xfrm>
            <a:off x="1849413" y="2069288"/>
            <a:ext cx="2238375" cy="2238375"/>
          </a:xfrm>
          <a:prstGeom prst="rect">
            <a:avLst/>
          </a:prstGeom>
          <a:noFill/>
          <a:ln>
            <a:noFill/>
          </a:ln>
        </p:spPr>
      </p:pic>
      <p:pic>
        <p:nvPicPr>
          <p:cNvPr id="511" name="Google Shape;511;p69"/>
          <p:cNvPicPr preferRelativeResize="0"/>
          <p:nvPr/>
        </p:nvPicPr>
        <p:blipFill>
          <a:blip r:embed="rId4">
            <a:alphaModFix/>
          </a:blip>
          <a:stretch>
            <a:fillRect/>
          </a:stretch>
        </p:blipFill>
        <p:spPr>
          <a:xfrm>
            <a:off x="4674163" y="2069288"/>
            <a:ext cx="2238375" cy="2238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0"/>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Khắc phụ vấn đề dự báo dương tính giả</a:t>
            </a:r>
            <a:endParaRPr/>
          </a:p>
          <a:p>
            <a:pPr marL="0" lvl="0" indent="0" algn="ctr" rtl="0">
              <a:spcBef>
                <a:spcPts val="0"/>
              </a:spcBef>
              <a:spcAft>
                <a:spcPts val="0"/>
              </a:spcAft>
              <a:buNone/>
            </a:pPr>
            <a:r>
              <a:rPr lang="en"/>
              <a:t>False positive reduction</a:t>
            </a:r>
            <a:endParaRPr/>
          </a:p>
        </p:txBody>
      </p:sp>
      <p:sp>
        <p:nvSpPr>
          <p:cNvPr id="517" name="Google Shape;517;p70"/>
          <p:cNvSpPr txBox="1">
            <a:spLocks noGrp="1"/>
          </p:cNvSpPr>
          <p:nvPr>
            <p:ph type="body" idx="1"/>
          </p:nvPr>
        </p:nvSpPr>
        <p:spPr>
          <a:xfrm>
            <a:off x="311700" y="1088700"/>
            <a:ext cx="8208900" cy="34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Bộ dữ liệu phụ LUNA16</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518" name="Google Shape;518;p70"/>
          <p:cNvPicPr preferRelativeResize="0"/>
          <p:nvPr/>
        </p:nvPicPr>
        <p:blipFill>
          <a:blip r:embed="rId3">
            <a:alphaModFix/>
          </a:blip>
          <a:stretch>
            <a:fillRect/>
          </a:stretch>
        </p:blipFill>
        <p:spPr>
          <a:xfrm>
            <a:off x="2391750" y="1619925"/>
            <a:ext cx="4250850" cy="2871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1"/>
          <p:cNvSpPr txBox="1">
            <a:spLocks noGrp="1"/>
          </p:cNvSpPr>
          <p:nvPr>
            <p:ph type="title"/>
          </p:nvPr>
        </p:nvSpPr>
        <p:spPr>
          <a:xfrm>
            <a:off x="311700" y="224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Khắc phụ vấn đề dự báo dương tính giả</a:t>
            </a:r>
            <a:endParaRPr/>
          </a:p>
          <a:p>
            <a:pPr marL="0" lvl="0" indent="0" algn="ctr" rtl="0">
              <a:spcBef>
                <a:spcPts val="0"/>
              </a:spcBef>
              <a:spcAft>
                <a:spcPts val="0"/>
              </a:spcAft>
              <a:buNone/>
            </a:pPr>
            <a:r>
              <a:rPr lang="en"/>
              <a:t>False positive reduction</a:t>
            </a:r>
            <a:endParaRPr/>
          </a:p>
        </p:txBody>
      </p:sp>
      <p:sp>
        <p:nvSpPr>
          <p:cNvPr id="524" name="Google Shape;524;p71"/>
          <p:cNvSpPr txBox="1">
            <a:spLocks noGrp="1"/>
          </p:cNvSpPr>
          <p:nvPr>
            <p:ph type="body" idx="1"/>
          </p:nvPr>
        </p:nvSpPr>
        <p:spPr>
          <a:xfrm>
            <a:off x="311700" y="1088700"/>
            <a:ext cx="8208900" cy="34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Mô hình phân loại khối U/Tế bào khác:</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525" name="Google Shape;525;p71"/>
          <p:cNvPicPr preferRelativeResize="0"/>
          <p:nvPr/>
        </p:nvPicPr>
        <p:blipFill>
          <a:blip r:embed="rId3">
            <a:alphaModFix/>
          </a:blip>
          <a:stretch>
            <a:fillRect/>
          </a:stretch>
        </p:blipFill>
        <p:spPr>
          <a:xfrm>
            <a:off x="1580575" y="1431200"/>
            <a:ext cx="5671147" cy="35653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ctrTitle"/>
          </p:nvPr>
        </p:nvSpPr>
        <p:spPr>
          <a:xfrm>
            <a:off x="311700" y="0"/>
            <a:ext cx="8520600" cy="103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Lịch sử phát triển CNN và</a:t>
            </a:r>
            <a:endParaRPr sz="2800"/>
          </a:p>
          <a:p>
            <a:pPr marL="0" lvl="0" indent="0" algn="ctr" rtl="0">
              <a:spcBef>
                <a:spcPts val="0"/>
              </a:spcBef>
              <a:spcAft>
                <a:spcPts val="0"/>
              </a:spcAft>
              <a:buNone/>
            </a:pPr>
            <a:r>
              <a:rPr lang="en" sz="2800"/>
              <a:t>Ứng dụng trong phân tích ảnh y tế</a:t>
            </a:r>
            <a:endParaRPr sz="2800"/>
          </a:p>
        </p:txBody>
      </p:sp>
      <p:sp>
        <p:nvSpPr>
          <p:cNvPr id="86" name="Google Shape;86;p18"/>
          <p:cNvSpPr txBox="1">
            <a:spLocks noGrp="1"/>
          </p:cNvSpPr>
          <p:nvPr>
            <p:ph type="subTitle" idx="1"/>
          </p:nvPr>
        </p:nvSpPr>
        <p:spPr>
          <a:xfrm>
            <a:off x="311700" y="908125"/>
            <a:ext cx="8520600" cy="3529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1970~: Hệ thống phân tích ảnh cấp thấp</a:t>
            </a:r>
            <a:endParaRPr sz="1800"/>
          </a:p>
          <a:p>
            <a:pPr marL="457200" lvl="0" indent="-342900" algn="just" rtl="0">
              <a:spcBef>
                <a:spcPts val="0"/>
              </a:spcBef>
              <a:spcAft>
                <a:spcPts val="0"/>
              </a:spcAft>
              <a:buSzPts val="1800"/>
              <a:buChar char="●"/>
            </a:pPr>
            <a:r>
              <a:rPr lang="en" sz="1800"/>
              <a:t>1985: Hệ chuyên gia, hoạt động theo luật (rule-based)</a:t>
            </a:r>
            <a:endParaRPr sz="1800"/>
          </a:p>
          <a:p>
            <a:pPr marL="457200" lvl="0" indent="-342900" algn="just" rtl="0">
              <a:spcBef>
                <a:spcPts val="0"/>
              </a:spcBef>
              <a:spcAft>
                <a:spcPts val="0"/>
              </a:spcAft>
              <a:buSzPts val="1800"/>
              <a:buChar char="●"/>
            </a:pPr>
            <a:r>
              <a:rPr lang="en" sz="1800"/>
              <a:t>1990: Những hệ thống học có giám sát đầu tiên</a:t>
            </a:r>
            <a:endParaRPr sz="1800"/>
          </a:p>
          <a:p>
            <a:pPr marL="1371600" lvl="0" indent="-342900" algn="just" rtl="0">
              <a:spcBef>
                <a:spcPts val="0"/>
              </a:spcBef>
              <a:spcAft>
                <a:spcPts val="0"/>
              </a:spcAft>
              <a:buSzPts val="1800"/>
              <a:buChar char="-"/>
            </a:pPr>
            <a:r>
              <a:rPr lang="en" sz="1800"/>
              <a:t>Khái niệm về trích xuất đặc trưng</a:t>
            </a:r>
            <a:endParaRPr sz="1800"/>
          </a:p>
          <a:p>
            <a:pPr marL="1371600" lvl="0" indent="-342900" algn="just" rtl="0">
              <a:spcBef>
                <a:spcPts val="0"/>
              </a:spcBef>
              <a:spcAft>
                <a:spcPts val="0"/>
              </a:spcAft>
              <a:buSzPts val="1800"/>
              <a:buChar char="-"/>
            </a:pPr>
            <a:r>
              <a:rPr lang="en" sz="1800"/>
              <a:t>Hệ thống chuẩn đoán có hỗ trợ của máy tính CAD</a:t>
            </a:r>
            <a:endParaRPr sz="1800"/>
          </a:p>
          <a:p>
            <a:pPr marL="457200" lvl="0" indent="-342900" algn="just" rtl="0">
              <a:spcBef>
                <a:spcPts val="0"/>
              </a:spcBef>
              <a:spcAft>
                <a:spcPts val="0"/>
              </a:spcAft>
              <a:buSzPts val="1800"/>
              <a:buChar char="●"/>
            </a:pPr>
            <a:r>
              <a:rPr lang="en" sz="1800"/>
              <a:t>1995: Lo: Ứng dụng đầu tiên của CNN trong nhận dạng mẫu trên ảnh y tế</a:t>
            </a:r>
            <a:endParaRPr sz="1800"/>
          </a:p>
          <a:p>
            <a:pPr marL="457200" lvl="0" indent="-342900" algn="just" rtl="0">
              <a:spcBef>
                <a:spcPts val="0"/>
              </a:spcBef>
              <a:spcAft>
                <a:spcPts val="0"/>
              </a:spcAft>
              <a:buSzPts val="1800"/>
              <a:buChar char="●"/>
            </a:pPr>
            <a:r>
              <a:rPr lang="en" sz="1800"/>
              <a:t>1998: LeCun: Thành công đầu tiên của CNN trong thực tế với ứng dụng nhận dạng chữ viết tay</a:t>
            </a:r>
            <a:endParaRPr sz="1800"/>
          </a:p>
          <a:p>
            <a:pPr marL="457200" lvl="0" indent="-342900" algn="just" rtl="0">
              <a:spcBef>
                <a:spcPts val="0"/>
              </a:spcBef>
              <a:spcAft>
                <a:spcPts val="0"/>
              </a:spcAft>
              <a:buSzPts val="1800"/>
              <a:buChar char="●"/>
            </a:pPr>
            <a:r>
              <a:rPr lang="en" sz="1800"/>
              <a:t>2000~: Sự phát triển mạnh mẽ của các hệ thống tính toán, đặc biết GPU based của NVIDIA, với sự hỗ trợ của </a:t>
            </a:r>
            <a:r>
              <a:rPr lang="en" sz="1800" i="1"/>
              <a:t>thuật toán lan truyền ngược </a:t>
            </a:r>
            <a:r>
              <a:rPr lang="en" sz="1800"/>
              <a:t> trong huấn luyện mạng</a:t>
            </a:r>
            <a:endParaRPr sz="1800"/>
          </a:p>
          <a:p>
            <a:pPr marL="457200" lvl="0" indent="-342900" algn="just" rtl="0">
              <a:spcBef>
                <a:spcPts val="0"/>
              </a:spcBef>
              <a:spcAft>
                <a:spcPts val="0"/>
              </a:spcAft>
              <a:buSzPts val="1800"/>
              <a:buChar char="●"/>
            </a:pPr>
            <a:r>
              <a:rPr lang="en" sz="1800"/>
              <a:t>2012: AlexNet chiến thắng ImageNet, GoogLeNet, VGG 2014, ResNet 2015…</a:t>
            </a:r>
            <a:endParaRPr sz="1800"/>
          </a:p>
          <a:p>
            <a:pPr marL="457200" lvl="0" indent="-342900" algn="just" rtl="0">
              <a:spcBef>
                <a:spcPts val="0"/>
              </a:spcBef>
              <a:spcAft>
                <a:spcPts val="0"/>
              </a:spcAft>
              <a:buSzPts val="1800"/>
              <a:buChar char="●"/>
            </a:pPr>
            <a:r>
              <a:rPr lang="en" sz="1800"/>
              <a:t>2016: Ấn phẩm đầu tiên về các nghiên cứu trong lĩnh vực ảnh y tế trên IEEE.</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a:spLocks noGrp="1"/>
          </p:cNvSpPr>
          <p:nvPr>
            <p:ph type="title"/>
          </p:nvPr>
        </p:nvSpPr>
        <p:spPr>
          <a:xfrm>
            <a:off x="274950" y="3072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 mức độ ác tính</a:t>
            </a:r>
            <a:endParaRPr/>
          </a:p>
          <a:p>
            <a:pPr marL="0" lvl="0" indent="0" algn="ctr" rtl="0">
              <a:spcBef>
                <a:spcPts val="0"/>
              </a:spcBef>
              <a:spcAft>
                <a:spcPts val="0"/>
              </a:spcAft>
              <a:buNone/>
            </a:pPr>
            <a:r>
              <a:rPr lang="en"/>
              <a:t>Dự báo Ung thư ca bệnh </a:t>
            </a:r>
            <a:endParaRPr/>
          </a:p>
        </p:txBody>
      </p:sp>
      <p:sp>
        <p:nvSpPr>
          <p:cNvPr id="531" name="Google Shape;531;p72"/>
          <p:cNvSpPr txBox="1">
            <a:spLocks noGrp="1"/>
          </p:cNvSpPr>
          <p:nvPr>
            <p:ph type="body" idx="1"/>
          </p:nvPr>
        </p:nvSpPr>
        <p:spPr>
          <a:xfrm>
            <a:off x="991375" y="1318300"/>
            <a:ext cx="6788100" cy="29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Mô hình đánh giá dựa trên d khối U nguy cơ cao:</a:t>
            </a:r>
            <a:endParaRPr sz="1600">
              <a:solidFill>
                <a:schemeClr val="dk1"/>
              </a:solidFill>
            </a:endParaRPr>
          </a:p>
          <a:p>
            <a:pPr marL="0" lvl="0" indent="0" algn="l" rtl="0">
              <a:spcBef>
                <a:spcPts val="1600"/>
              </a:spcBef>
              <a:spcAft>
                <a:spcPts val="1600"/>
              </a:spcAft>
              <a:buNone/>
            </a:pPr>
            <a:endParaRPr sz="1600">
              <a:solidFill>
                <a:schemeClr val="dk1"/>
              </a:solidFill>
            </a:endParaRPr>
          </a:p>
        </p:txBody>
      </p:sp>
      <p:pic>
        <p:nvPicPr>
          <p:cNvPr id="532" name="Google Shape;532;p72"/>
          <p:cNvPicPr preferRelativeResize="0"/>
          <p:nvPr/>
        </p:nvPicPr>
        <p:blipFill>
          <a:blip r:embed="rId3">
            <a:alphaModFix/>
          </a:blip>
          <a:stretch>
            <a:fillRect/>
          </a:stretch>
        </p:blipFill>
        <p:spPr>
          <a:xfrm>
            <a:off x="2139899" y="1671124"/>
            <a:ext cx="4952456" cy="341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3"/>
          <p:cNvSpPr txBox="1">
            <a:spLocks noGrp="1"/>
          </p:cNvSpPr>
          <p:nvPr>
            <p:ph type="title"/>
          </p:nvPr>
        </p:nvSpPr>
        <p:spPr>
          <a:xfrm>
            <a:off x="274950" y="3072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 mức độ ác tính</a:t>
            </a:r>
            <a:endParaRPr/>
          </a:p>
          <a:p>
            <a:pPr marL="0" lvl="0" indent="0" algn="ctr" rtl="0">
              <a:spcBef>
                <a:spcPts val="0"/>
              </a:spcBef>
              <a:spcAft>
                <a:spcPts val="0"/>
              </a:spcAft>
              <a:buNone/>
            </a:pPr>
            <a:r>
              <a:rPr lang="en"/>
              <a:t>Dự báo Ung thư ca bệnh </a:t>
            </a:r>
            <a:endParaRPr/>
          </a:p>
        </p:txBody>
      </p:sp>
      <p:sp>
        <p:nvSpPr>
          <p:cNvPr id="538" name="Google Shape;538;p73"/>
          <p:cNvSpPr txBox="1">
            <a:spLocks noGrp="1"/>
          </p:cNvSpPr>
          <p:nvPr>
            <p:ph type="body" idx="1"/>
          </p:nvPr>
        </p:nvSpPr>
        <p:spPr>
          <a:xfrm>
            <a:off x="991375" y="1318300"/>
            <a:ext cx="6788100" cy="29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Mạng tích chập 3D</a:t>
            </a:r>
            <a:endParaRPr sz="1600">
              <a:solidFill>
                <a:schemeClr val="dk1"/>
              </a:solidFill>
            </a:endParaRPr>
          </a:p>
          <a:p>
            <a:pPr marL="0" lvl="0" indent="0" algn="l" rtl="0">
              <a:spcBef>
                <a:spcPts val="1600"/>
              </a:spcBef>
              <a:spcAft>
                <a:spcPts val="1600"/>
              </a:spcAft>
              <a:buNone/>
            </a:pPr>
            <a:endParaRPr sz="1600">
              <a:solidFill>
                <a:schemeClr val="dk1"/>
              </a:solidFill>
            </a:endParaRPr>
          </a:p>
        </p:txBody>
      </p:sp>
      <p:pic>
        <p:nvPicPr>
          <p:cNvPr id="539" name="Google Shape;539;p73"/>
          <p:cNvPicPr preferRelativeResize="0"/>
          <p:nvPr/>
        </p:nvPicPr>
        <p:blipFill>
          <a:blip r:embed="rId3">
            <a:alphaModFix/>
          </a:blip>
          <a:stretch>
            <a:fillRect/>
          </a:stretch>
        </p:blipFill>
        <p:spPr>
          <a:xfrm>
            <a:off x="2220325" y="1713125"/>
            <a:ext cx="4420299" cy="2845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Dự báo Ung thư ca bệnh</a:t>
            </a:r>
            <a:endParaRPr/>
          </a:p>
        </p:txBody>
      </p:sp>
      <p:sp>
        <p:nvSpPr>
          <p:cNvPr id="545" name="Google Shape;545;p74"/>
          <p:cNvSpPr txBox="1">
            <a:spLocks noGrp="1"/>
          </p:cNvSpPr>
          <p:nvPr>
            <p:ph type="body" idx="1"/>
          </p:nvPr>
        </p:nvSpPr>
        <p:spPr>
          <a:xfrm>
            <a:off x="366825"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Phương pháp trích xuất đặc trưng (XGboost):</a:t>
            </a:r>
            <a:endParaRPr sz="1600"/>
          </a:p>
        </p:txBody>
      </p:sp>
      <p:pic>
        <p:nvPicPr>
          <p:cNvPr id="546" name="Google Shape;546;p74"/>
          <p:cNvPicPr preferRelativeResize="0"/>
          <p:nvPr/>
        </p:nvPicPr>
        <p:blipFill>
          <a:blip r:embed="rId3">
            <a:alphaModFix/>
          </a:blip>
          <a:stretch>
            <a:fillRect/>
          </a:stretch>
        </p:blipFill>
        <p:spPr>
          <a:xfrm>
            <a:off x="2112525" y="1515500"/>
            <a:ext cx="4671599" cy="349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 đặc trưng quan trọng</a:t>
            </a:r>
            <a:endParaRPr/>
          </a:p>
        </p:txBody>
      </p:sp>
      <p:sp>
        <p:nvSpPr>
          <p:cNvPr id="552" name="Google Shape;552;p75"/>
          <p:cNvSpPr txBox="1">
            <a:spLocks noGrp="1"/>
          </p:cNvSpPr>
          <p:nvPr>
            <p:ph type="body" idx="1"/>
          </p:nvPr>
        </p:nvSpPr>
        <p:spPr>
          <a:xfrm>
            <a:off x="311700" y="1152475"/>
            <a:ext cx="4520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đặc trưng quan trọng cho việc chuẩn đoán ung thư phổi bao gồm:</a:t>
            </a:r>
            <a:endParaRPr/>
          </a:p>
          <a:p>
            <a:pPr marL="457200" lvl="0" indent="-342900" algn="l" rtl="0">
              <a:spcBef>
                <a:spcPts val="1600"/>
              </a:spcBef>
              <a:spcAft>
                <a:spcPts val="0"/>
              </a:spcAft>
              <a:buSzPts val="1800"/>
              <a:buChar char="-"/>
            </a:pPr>
            <a:r>
              <a:rPr lang="en"/>
              <a:t>Sự tồn tại/kích thước nole lớn nhất</a:t>
            </a:r>
            <a:endParaRPr/>
          </a:p>
          <a:p>
            <a:pPr marL="457200" lvl="0" indent="-342900" algn="l" rtl="0">
              <a:spcBef>
                <a:spcPts val="0"/>
              </a:spcBef>
              <a:spcAft>
                <a:spcPts val="0"/>
              </a:spcAft>
              <a:buSzPts val="1800"/>
              <a:buChar char="-"/>
            </a:pPr>
            <a:r>
              <a:rPr lang="en"/>
              <a:t>Tọa đô theo trục z nodule</a:t>
            </a:r>
            <a:endParaRPr/>
          </a:p>
          <a:p>
            <a:pPr marL="457200" lvl="0" indent="-342900" algn="l" rtl="0">
              <a:spcBef>
                <a:spcPts val="0"/>
              </a:spcBef>
              <a:spcAft>
                <a:spcPts val="0"/>
              </a:spcAft>
              <a:buSzPts val="1800"/>
              <a:buChar char="-"/>
            </a:pPr>
            <a:r>
              <a:rPr lang="en"/>
              <a:t>Sự tồn tại của khí thủng</a:t>
            </a:r>
            <a:endParaRPr/>
          </a:p>
          <a:p>
            <a:pPr marL="457200" lvl="0" indent="-342900" algn="l" rtl="0">
              <a:spcBef>
                <a:spcPts val="0"/>
              </a:spcBef>
              <a:spcAft>
                <a:spcPts val="0"/>
              </a:spcAft>
              <a:buSzPts val="1800"/>
              <a:buChar char="-"/>
            </a:pPr>
            <a:r>
              <a:rPr lang="en"/>
              <a:t>Tổng thể tích các nodule</a:t>
            </a:r>
            <a:endParaRPr/>
          </a:p>
          <a:p>
            <a:pPr marL="457200" lvl="0" indent="-342900" algn="l" rtl="0">
              <a:spcBef>
                <a:spcPts val="0"/>
              </a:spcBef>
              <a:spcAft>
                <a:spcPts val="0"/>
              </a:spcAft>
              <a:buSzPts val="1800"/>
              <a:buChar char="-"/>
            </a:pPr>
            <a:r>
              <a:rPr lang="en"/>
              <a:t>Độ phân tán của các nodule</a:t>
            </a:r>
            <a:endParaRPr/>
          </a:p>
          <a:p>
            <a:pPr marL="457200" lvl="0" indent="-342900" algn="l" rtl="0">
              <a:spcBef>
                <a:spcPts val="0"/>
              </a:spcBef>
              <a:spcAft>
                <a:spcPts val="0"/>
              </a:spcAft>
              <a:buSzPts val="1800"/>
              <a:buChar char="-"/>
            </a:pPr>
            <a:r>
              <a:rPr lang="en"/>
              <a:t>...</a:t>
            </a:r>
            <a:endParaRPr/>
          </a:p>
        </p:txBody>
      </p:sp>
      <p:pic>
        <p:nvPicPr>
          <p:cNvPr id="553" name="Google Shape;553;p75"/>
          <p:cNvPicPr preferRelativeResize="0"/>
          <p:nvPr/>
        </p:nvPicPr>
        <p:blipFill>
          <a:blip r:embed="rId3">
            <a:alphaModFix/>
          </a:blip>
          <a:stretch>
            <a:fillRect/>
          </a:stretch>
        </p:blipFill>
        <p:spPr>
          <a:xfrm>
            <a:off x="5380950" y="1141413"/>
            <a:ext cx="2952750" cy="3438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a:off x="404750" y="1642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1155CC"/>
                </a:solidFill>
              </a:rPr>
              <a:t>THE END</a:t>
            </a:r>
            <a:endParaRPr sz="4000" b="1">
              <a:solidFill>
                <a:srgbClr val="1155CC"/>
              </a:solidFill>
            </a:endParaRPr>
          </a:p>
          <a:p>
            <a:pPr marL="0" lvl="0" indent="0" algn="ctr" rtl="0">
              <a:spcBef>
                <a:spcPts val="0"/>
              </a:spcBef>
              <a:spcAft>
                <a:spcPts val="0"/>
              </a:spcAft>
              <a:buNone/>
            </a:pPr>
            <a:r>
              <a:rPr lang="en" sz="2900" b="1">
                <a:solidFill>
                  <a:srgbClr val="8E7CC3"/>
                </a:solidFill>
              </a:rPr>
              <a:t>THANK YOU FOR YOUR ATTENTION!</a:t>
            </a:r>
            <a:endParaRPr sz="2900" b="1">
              <a:solidFill>
                <a:srgbClr val="8E7CC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311700" y="166600"/>
            <a:ext cx="8520600" cy="72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Các vấn đề trong Y tế</a:t>
            </a:r>
            <a:endParaRPr sz="2800"/>
          </a:p>
        </p:txBody>
      </p:sp>
      <p:sp>
        <p:nvSpPr>
          <p:cNvPr id="92" name="Google Shape;92;p19"/>
          <p:cNvSpPr txBox="1">
            <a:spLocks noGrp="1"/>
          </p:cNvSpPr>
          <p:nvPr>
            <p:ph type="subTitle" idx="1"/>
          </p:nvPr>
        </p:nvSpPr>
        <p:spPr>
          <a:xfrm>
            <a:off x="94950" y="1123575"/>
            <a:ext cx="4260300" cy="3529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Classification</a:t>
            </a:r>
            <a:endParaRPr sz="1800"/>
          </a:p>
          <a:p>
            <a:pPr marL="914400" lvl="0" indent="-342900" algn="just" rtl="0">
              <a:spcBef>
                <a:spcPts val="0"/>
              </a:spcBef>
              <a:spcAft>
                <a:spcPts val="0"/>
              </a:spcAft>
              <a:buSzPts val="1800"/>
              <a:buChar char="-"/>
            </a:pPr>
            <a:r>
              <a:rPr lang="en" sz="1800"/>
              <a:t>CNN</a:t>
            </a:r>
            <a:endParaRPr sz="1800"/>
          </a:p>
          <a:p>
            <a:pPr marL="914400" lvl="0" indent="-342900" algn="just" rtl="0">
              <a:spcBef>
                <a:spcPts val="0"/>
              </a:spcBef>
              <a:spcAft>
                <a:spcPts val="0"/>
              </a:spcAft>
              <a:buSzPts val="1800"/>
              <a:buChar char="-"/>
            </a:pPr>
            <a:r>
              <a:rPr lang="en" sz="1800"/>
              <a:t>Auto-Encoder</a:t>
            </a:r>
            <a:endParaRPr sz="1800"/>
          </a:p>
          <a:p>
            <a:pPr marL="914400" lvl="0" indent="-342900" algn="just" rtl="0">
              <a:spcBef>
                <a:spcPts val="0"/>
              </a:spcBef>
              <a:spcAft>
                <a:spcPts val="0"/>
              </a:spcAft>
              <a:buSzPts val="1800"/>
              <a:buChar char="-"/>
            </a:pPr>
            <a:r>
              <a:rPr lang="en" sz="1800"/>
              <a:t>RBM</a:t>
            </a:r>
            <a:endParaRPr sz="1800"/>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457200" lvl="0" indent="-342900" algn="just" rtl="0">
              <a:spcBef>
                <a:spcPts val="0"/>
              </a:spcBef>
              <a:spcAft>
                <a:spcPts val="0"/>
              </a:spcAft>
              <a:buSzPts val="1800"/>
              <a:buChar char="●"/>
            </a:pPr>
            <a:r>
              <a:rPr lang="en" sz="1800"/>
              <a:t>Detection</a:t>
            </a:r>
            <a:endParaRPr sz="1800"/>
          </a:p>
          <a:p>
            <a:pPr marL="914400" lvl="0" indent="-342900" algn="just" rtl="0">
              <a:spcBef>
                <a:spcPts val="0"/>
              </a:spcBef>
              <a:spcAft>
                <a:spcPts val="0"/>
              </a:spcAft>
              <a:buSzPts val="1800"/>
              <a:buChar char="-"/>
            </a:pPr>
            <a:r>
              <a:rPr lang="en" sz="1800"/>
              <a:t>CNN (3D)</a:t>
            </a:r>
            <a:endParaRPr sz="1800"/>
          </a:p>
          <a:p>
            <a:pPr marL="914400" lvl="0" indent="-342900" algn="just" rtl="0">
              <a:spcBef>
                <a:spcPts val="0"/>
              </a:spcBef>
              <a:spcAft>
                <a:spcPts val="0"/>
              </a:spcAft>
              <a:buSzPts val="1800"/>
              <a:buChar char="-"/>
            </a:pPr>
            <a:r>
              <a:rPr lang="en" sz="1800"/>
              <a:t>RNN</a:t>
            </a:r>
            <a:endParaRPr sz="1800"/>
          </a:p>
          <a:p>
            <a:pPr marL="457200" lvl="0" indent="0" algn="just" rtl="0">
              <a:spcBef>
                <a:spcPts val="0"/>
              </a:spcBef>
              <a:spcAft>
                <a:spcPts val="0"/>
              </a:spcAft>
              <a:buNone/>
            </a:pPr>
            <a:endParaRPr sz="1800"/>
          </a:p>
        </p:txBody>
      </p:sp>
      <p:pic>
        <p:nvPicPr>
          <p:cNvPr id="93" name="Google Shape;93;p19"/>
          <p:cNvPicPr preferRelativeResize="0"/>
          <p:nvPr/>
        </p:nvPicPr>
        <p:blipFill>
          <a:blip r:embed="rId3">
            <a:alphaModFix/>
          </a:blip>
          <a:stretch>
            <a:fillRect/>
          </a:stretch>
        </p:blipFill>
        <p:spPr>
          <a:xfrm>
            <a:off x="3096150" y="1247850"/>
            <a:ext cx="1259101" cy="1323901"/>
          </a:xfrm>
          <a:prstGeom prst="rect">
            <a:avLst/>
          </a:prstGeom>
          <a:noFill/>
          <a:ln>
            <a:noFill/>
          </a:ln>
        </p:spPr>
      </p:pic>
      <p:pic>
        <p:nvPicPr>
          <p:cNvPr id="94" name="Google Shape;94;p19"/>
          <p:cNvPicPr preferRelativeResize="0"/>
          <p:nvPr/>
        </p:nvPicPr>
        <p:blipFill>
          <a:blip r:embed="rId4">
            <a:alphaModFix/>
          </a:blip>
          <a:stretch>
            <a:fillRect/>
          </a:stretch>
        </p:blipFill>
        <p:spPr>
          <a:xfrm>
            <a:off x="2518174" y="3138475"/>
            <a:ext cx="1837075" cy="1006451"/>
          </a:xfrm>
          <a:prstGeom prst="rect">
            <a:avLst/>
          </a:prstGeom>
          <a:noFill/>
          <a:ln>
            <a:noFill/>
          </a:ln>
        </p:spPr>
      </p:pic>
      <p:sp>
        <p:nvSpPr>
          <p:cNvPr id="95" name="Google Shape;95;p19"/>
          <p:cNvSpPr txBox="1">
            <a:spLocks noGrp="1"/>
          </p:cNvSpPr>
          <p:nvPr>
            <p:ph type="subTitle" idx="1"/>
          </p:nvPr>
        </p:nvSpPr>
        <p:spPr>
          <a:xfrm>
            <a:off x="4252050" y="1123575"/>
            <a:ext cx="4260300" cy="3529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Segmentation</a:t>
            </a:r>
            <a:endParaRPr sz="1800"/>
          </a:p>
          <a:p>
            <a:pPr marL="914400" lvl="0" indent="-342900" algn="just" rtl="0">
              <a:spcBef>
                <a:spcPts val="0"/>
              </a:spcBef>
              <a:spcAft>
                <a:spcPts val="0"/>
              </a:spcAft>
              <a:buSzPts val="1800"/>
              <a:buChar char="-"/>
            </a:pPr>
            <a:r>
              <a:rPr lang="en" sz="1800"/>
              <a:t>(f)CNN</a:t>
            </a:r>
            <a:endParaRPr sz="1800"/>
          </a:p>
          <a:p>
            <a:pPr marL="914400" lvl="0" indent="-342900" algn="just" rtl="0">
              <a:spcBef>
                <a:spcPts val="0"/>
              </a:spcBef>
              <a:spcAft>
                <a:spcPts val="0"/>
              </a:spcAft>
              <a:buSzPts val="1800"/>
              <a:buChar char="-"/>
            </a:pPr>
            <a:r>
              <a:rPr lang="en" sz="1800"/>
              <a:t>(LSTM) RNN</a:t>
            </a:r>
            <a:endParaRPr sz="1800"/>
          </a:p>
          <a:p>
            <a:pPr marL="1371600" lvl="0" indent="0" algn="just" rtl="0">
              <a:spcBef>
                <a:spcPts val="0"/>
              </a:spcBef>
              <a:spcAft>
                <a:spcPts val="0"/>
              </a:spcAft>
              <a:buNone/>
            </a:pPr>
            <a:endParaRPr sz="1800"/>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457200" lvl="0" indent="-342900" algn="just" rtl="0">
              <a:spcBef>
                <a:spcPts val="0"/>
              </a:spcBef>
              <a:spcAft>
                <a:spcPts val="0"/>
              </a:spcAft>
              <a:buSzPts val="1800"/>
              <a:buChar char="●"/>
            </a:pPr>
            <a:r>
              <a:rPr lang="en" sz="1800"/>
              <a:t>Registration</a:t>
            </a:r>
            <a:endParaRPr sz="1800"/>
          </a:p>
          <a:p>
            <a:pPr marL="914400" lvl="0" indent="-342900" algn="just" rtl="0">
              <a:spcBef>
                <a:spcPts val="0"/>
              </a:spcBef>
              <a:spcAft>
                <a:spcPts val="0"/>
              </a:spcAft>
              <a:buSzPts val="1800"/>
              <a:buChar char="-"/>
            </a:pPr>
            <a:r>
              <a:rPr lang="en" sz="1800"/>
              <a:t>CNN </a:t>
            </a:r>
            <a:endParaRPr sz="1800"/>
          </a:p>
          <a:p>
            <a:pPr marL="914400" lvl="0" indent="-342900" algn="just" rtl="0">
              <a:spcBef>
                <a:spcPts val="0"/>
              </a:spcBef>
              <a:spcAft>
                <a:spcPts val="0"/>
              </a:spcAft>
              <a:buSzPts val="1800"/>
              <a:buChar char="-"/>
            </a:pPr>
            <a:r>
              <a:rPr lang="en" sz="1800"/>
              <a:t>HAMMER</a:t>
            </a:r>
            <a:endParaRPr sz="1800"/>
          </a:p>
          <a:p>
            <a:pPr marL="0" lvl="0" indent="0" algn="just" rtl="0">
              <a:spcBef>
                <a:spcPts val="0"/>
              </a:spcBef>
              <a:spcAft>
                <a:spcPts val="0"/>
              </a:spcAft>
              <a:buNone/>
            </a:pPr>
            <a:endParaRPr sz="1800"/>
          </a:p>
          <a:p>
            <a:pPr marL="0" lvl="0" indent="0" algn="just" rtl="0">
              <a:spcBef>
                <a:spcPts val="0"/>
              </a:spcBef>
              <a:spcAft>
                <a:spcPts val="0"/>
              </a:spcAft>
              <a:buNone/>
            </a:pPr>
            <a:endParaRPr sz="1800"/>
          </a:p>
          <a:p>
            <a:pPr marL="457200" lvl="0" indent="-342900" algn="just" rtl="0">
              <a:spcBef>
                <a:spcPts val="0"/>
              </a:spcBef>
              <a:spcAft>
                <a:spcPts val="0"/>
              </a:spcAft>
              <a:buSzPts val="1800"/>
              <a:buChar char="●"/>
            </a:pPr>
            <a:r>
              <a:rPr lang="en" sz="1800"/>
              <a:t>Image Retrieval, Generate...</a:t>
            </a:r>
            <a:endParaRPr sz="1800"/>
          </a:p>
          <a:p>
            <a:pPr marL="457200" lvl="0" indent="0" algn="just" rtl="0">
              <a:spcBef>
                <a:spcPts val="0"/>
              </a:spcBef>
              <a:spcAft>
                <a:spcPts val="0"/>
              </a:spcAft>
              <a:buNone/>
            </a:pPr>
            <a:endParaRPr sz="1800"/>
          </a:p>
        </p:txBody>
      </p:sp>
      <p:pic>
        <p:nvPicPr>
          <p:cNvPr id="96" name="Google Shape;96;p19"/>
          <p:cNvPicPr preferRelativeResize="0"/>
          <p:nvPr/>
        </p:nvPicPr>
        <p:blipFill>
          <a:blip r:embed="rId5">
            <a:alphaModFix/>
          </a:blip>
          <a:stretch>
            <a:fillRect/>
          </a:stretch>
        </p:blipFill>
        <p:spPr>
          <a:xfrm>
            <a:off x="6782950" y="1247850"/>
            <a:ext cx="1935713" cy="1323900"/>
          </a:xfrm>
          <a:prstGeom prst="rect">
            <a:avLst/>
          </a:prstGeom>
          <a:noFill/>
          <a:ln>
            <a:noFill/>
          </a:ln>
        </p:spPr>
      </p:pic>
      <p:pic>
        <p:nvPicPr>
          <p:cNvPr id="97" name="Google Shape;97;p19"/>
          <p:cNvPicPr preferRelativeResize="0"/>
          <p:nvPr/>
        </p:nvPicPr>
        <p:blipFill>
          <a:blip r:embed="rId6">
            <a:alphaModFix/>
          </a:blip>
          <a:stretch>
            <a:fillRect/>
          </a:stretch>
        </p:blipFill>
        <p:spPr>
          <a:xfrm>
            <a:off x="6782950" y="2776900"/>
            <a:ext cx="1935725" cy="149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ctrTitle"/>
          </p:nvPr>
        </p:nvSpPr>
        <p:spPr>
          <a:xfrm>
            <a:off x="311700" y="281425"/>
            <a:ext cx="8520600" cy="6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Ứng dụng của AI trong lĩnh vực Y tế</a:t>
            </a:r>
            <a:endParaRPr sz="2800"/>
          </a:p>
        </p:txBody>
      </p:sp>
      <p:pic>
        <p:nvPicPr>
          <p:cNvPr id="103" name="Google Shape;103;p20"/>
          <p:cNvPicPr preferRelativeResize="0"/>
          <p:nvPr/>
        </p:nvPicPr>
        <p:blipFill>
          <a:blip r:embed="rId3">
            <a:alphaModFix/>
          </a:blip>
          <a:stretch>
            <a:fillRect/>
          </a:stretch>
        </p:blipFill>
        <p:spPr>
          <a:xfrm>
            <a:off x="1157000" y="1212550"/>
            <a:ext cx="6610266" cy="3718275"/>
          </a:xfrm>
          <a:prstGeom prst="rect">
            <a:avLst/>
          </a:prstGeom>
          <a:noFill/>
          <a:ln>
            <a:noFill/>
          </a:ln>
        </p:spPr>
      </p:pic>
      <p:sp>
        <p:nvSpPr>
          <p:cNvPr id="104" name="Google Shape;104;p20"/>
          <p:cNvSpPr txBox="1"/>
          <p:nvPr/>
        </p:nvSpPr>
        <p:spPr>
          <a:xfrm>
            <a:off x="572625" y="974475"/>
            <a:ext cx="4761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Các thuật toán, mô hình phổ biến đã được sử dụng: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ctrTitle"/>
          </p:nvPr>
        </p:nvSpPr>
        <p:spPr>
          <a:xfrm>
            <a:off x="311700" y="281425"/>
            <a:ext cx="8520600" cy="6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Ứng dụng của AI trong lĩnh vực Y tế</a:t>
            </a:r>
            <a:endParaRPr sz="2800"/>
          </a:p>
        </p:txBody>
      </p:sp>
      <p:sp>
        <p:nvSpPr>
          <p:cNvPr id="110" name="Google Shape;110;p21"/>
          <p:cNvSpPr txBox="1"/>
          <p:nvPr/>
        </p:nvSpPr>
        <p:spPr>
          <a:xfrm>
            <a:off x="1004600" y="974475"/>
            <a:ext cx="4329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Xu hướng nghiên cứu gần đây:</a:t>
            </a:r>
            <a:endParaRPr/>
          </a:p>
        </p:txBody>
      </p:sp>
      <p:pic>
        <p:nvPicPr>
          <p:cNvPr id="111" name="Google Shape;111;p21"/>
          <p:cNvPicPr preferRelativeResize="0"/>
          <p:nvPr/>
        </p:nvPicPr>
        <p:blipFill>
          <a:blip r:embed="rId3">
            <a:alphaModFix/>
          </a:blip>
          <a:stretch>
            <a:fillRect/>
          </a:stretch>
        </p:blipFill>
        <p:spPr>
          <a:xfrm>
            <a:off x="1245700" y="1316176"/>
            <a:ext cx="6498724" cy="3551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2165</Words>
  <Application>Microsoft Office PowerPoint</Application>
  <PresentationFormat>On-screen Show (16:9)</PresentationFormat>
  <Paragraphs>316</Paragraphs>
  <Slides>64</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Roboto</vt:lpstr>
      <vt:lpstr>Arial</vt:lpstr>
      <vt:lpstr>Times New Roman</vt:lpstr>
      <vt:lpstr>Simple Light</vt:lpstr>
      <vt:lpstr>CONVOLUTIONAL NEURAL NETWORK AND ITS APPLICATION IN  MEDICAL IMAGE ANALYSIS</vt:lpstr>
      <vt:lpstr>Nội dung</vt:lpstr>
      <vt:lpstr>Nội dung</vt:lpstr>
      <vt:lpstr>Triển vọng ngành Tại sao Phân tích ảnh y tế?</vt:lpstr>
      <vt:lpstr>Triển vọng ngành Tại sao phân tích ảnh y tế?</vt:lpstr>
      <vt:lpstr>Lịch sử phát triển CNN và Ứng dụng trong phân tích ảnh y tế</vt:lpstr>
      <vt:lpstr>Các vấn đề trong Y tế</vt:lpstr>
      <vt:lpstr>Ứng dụng của AI trong lĩnh vực Y tế</vt:lpstr>
      <vt:lpstr>Ứng dụng của AI trong lĩnh vực Y tế</vt:lpstr>
      <vt:lpstr>Nội dung</vt:lpstr>
      <vt:lpstr>Mạng nơ-ron là gì</vt:lpstr>
      <vt:lpstr>Mạng nơ-ron là gì</vt:lpstr>
      <vt:lpstr>Mạng nơ-ron truyền thẳng</vt:lpstr>
      <vt:lpstr>Huấn luyện mạng nơ-ron</vt:lpstr>
      <vt:lpstr>Huấn luyện mạng nơ-ron</vt:lpstr>
      <vt:lpstr>Huấn luyện mạng nơ-ron</vt:lpstr>
      <vt:lpstr>Mạng nơ-ron Tích chập</vt:lpstr>
      <vt:lpstr>Mạng nơ-ron Tích chập</vt:lpstr>
      <vt:lpstr>Mạng nơ-ron Tích chập</vt:lpstr>
      <vt:lpstr>Mạng nơ-ron Tích chập</vt:lpstr>
      <vt:lpstr>Mạng nơ-ron Tích chập</vt:lpstr>
      <vt:lpstr>Mạng nơ-ron Tích chập</vt:lpstr>
      <vt:lpstr>Mạng nơ-ron Tích chập</vt:lpstr>
      <vt:lpstr>Mạng nơ-ron Tích chập</vt:lpstr>
      <vt:lpstr>Mạng nơ-ron Tích chập</vt:lpstr>
      <vt:lpstr>Mạng nơ-ron Tích chập</vt:lpstr>
      <vt:lpstr>Mạng nơ-ron Tích chập Hàm mục tiêu thông dụng</vt:lpstr>
      <vt:lpstr>Mạng nơ-ron Tích chập Hàm mục tiêu thông dụng</vt:lpstr>
      <vt:lpstr>Mạng nơ-ron Tích chập Hàm mục tiêu thông dụng</vt:lpstr>
      <vt:lpstr>Nội dung</vt:lpstr>
      <vt:lpstr>UNG THƯ PHỔI -  VẤN ĐỀ HÀNG ĐẦU CỦA Y TẾ</vt:lpstr>
      <vt:lpstr>UNG THƯ PHỔI -  VẤN ĐỀ HÀNG ĐẦU CỦA Y TẾ </vt:lpstr>
      <vt:lpstr>PHÁT HIỆN UNG THƯ PHỔI</vt:lpstr>
      <vt:lpstr>PHÁT HIỆN UNG THƯ PHỔI</vt:lpstr>
      <vt:lpstr>PHÁT HIỆN UNG THƯ PHỔI</vt:lpstr>
      <vt:lpstr>Ảnh CT-Liều thấp Phương pháp hỗ trợ phát hiện ung thư sớm</vt:lpstr>
      <vt:lpstr>Đặt vấn đề Phân Loại Ung thư phổi</vt:lpstr>
      <vt:lpstr>Bộ dữ liệu</vt:lpstr>
      <vt:lpstr>Bộ dữ liệu</vt:lpstr>
      <vt:lpstr>Bộ dữ liệu</vt:lpstr>
      <vt:lpstr>Bộ dữ liệu </vt:lpstr>
      <vt:lpstr>Bộ dữ liệu</vt:lpstr>
      <vt:lpstr>Mô hình dự báo sớm ung thư phổi Dựa trên hình CT ngực phổi</vt:lpstr>
      <vt:lpstr>Cấu trúc ảnh CT</vt:lpstr>
      <vt:lpstr>Cấu trúc ảnh CT Hounfield Unit</vt:lpstr>
      <vt:lpstr>Cấu trúc ảnh CT </vt:lpstr>
      <vt:lpstr>Cấu trúc ảnh CT </vt:lpstr>
      <vt:lpstr>Cấu trúc ảnh CT</vt:lpstr>
      <vt:lpstr>Tiền xử lý ảnh Xác định vùng phổi</vt:lpstr>
      <vt:lpstr>Tiền xử lý ảnh Khoanh vùng phổi</vt:lpstr>
      <vt:lpstr>Tiền xử lý ảnh Khoanh vùng phổi</vt:lpstr>
      <vt:lpstr>Định vị và khoanh vùng khối u Mô hình U-net</vt:lpstr>
      <vt:lpstr>Mô hình U-Net</vt:lpstr>
      <vt:lpstr>Mô hình U-Net</vt:lpstr>
      <vt:lpstr>Mô hình U-Net</vt:lpstr>
      <vt:lpstr>Hậu xử lý ảnh phân vùng khối U</vt:lpstr>
      <vt:lpstr>Khắc phụ vấn đề dự báo dương tính giả False positive reduction</vt:lpstr>
      <vt:lpstr>Khắc phụ vấn đề dự báo dương tính giả False positive reduction</vt:lpstr>
      <vt:lpstr>Khắc phụ vấn đề dự báo dương tính giả False positive reduction</vt:lpstr>
      <vt:lpstr>Đánh giá mức độ ác tính Dự báo Ung thư ca bệnh </vt:lpstr>
      <vt:lpstr>Đánh giá mức độ ác tính Dự báo Ung thư ca bệnh </vt:lpstr>
      <vt:lpstr>Dự báo Ung thư ca bệnh</vt:lpstr>
      <vt:lpstr>Các đặc trưng quan trọng</vt:lpstr>
      <vt:lpstr>THE END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AND ITS APPLICATION IN  MEDICAL IMAGE ANALYSIS</dc:title>
  <cp:lastModifiedBy>lenovo</cp:lastModifiedBy>
  <cp:revision>1</cp:revision>
  <dcterms:modified xsi:type="dcterms:W3CDTF">2021-03-22T17:13:18Z</dcterms:modified>
</cp:coreProperties>
</file>